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6"/>
  </p:notesMasterIdLst>
  <p:sldIdLst>
    <p:sldId id="256" r:id="rId2"/>
    <p:sldId id="259" r:id="rId3"/>
    <p:sldId id="260" r:id="rId4"/>
    <p:sldId id="261" r:id="rId5"/>
    <p:sldId id="262" r:id="rId6"/>
    <p:sldId id="257" r:id="rId7"/>
    <p:sldId id="258" r:id="rId8"/>
    <p:sldId id="263" r:id="rId9"/>
    <p:sldId id="265" r:id="rId10"/>
    <p:sldId id="266" r:id="rId11"/>
    <p:sldId id="264" r:id="rId12"/>
    <p:sldId id="267" r:id="rId13"/>
    <p:sldId id="268" r:id="rId14"/>
    <p:sldId id="296" r:id="rId15"/>
    <p:sldId id="297" r:id="rId16"/>
    <p:sldId id="298" r:id="rId17"/>
    <p:sldId id="305" r:id="rId18"/>
    <p:sldId id="302" r:id="rId19"/>
    <p:sldId id="303" r:id="rId20"/>
    <p:sldId id="304" r:id="rId21"/>
    <p:sldId id="273" r:id="rId22"/>
    <p:sldId id="274" r:id="rId23"/>
    <p:sldId id="275" r:id="rId24"/>
    <p:sldId id="277" r:id="rId25"/>
    <p:sldId id="278" r:id="rId26"/>
    <p:sldId id="313" r:id="rId27"/>
    <p:sldId id="279" r:id="rId28"/>
    <p:sldId id="280" r:id="rId29"/>
    <p:sldId id="282" r:id="rId30"/>
    <p:sldId id="283" r:id="rId31"/>
    <p:sldId id="307" r:id="rId32"/>
    <p:sldId id="308" r:id="rId33"/>
    <p:sldId id="309" r:id="rId34"/>
    <p:sldId id="359" r:id="rId35"/>
    <p:sldId id="312" r:id="rId36"/>
    <p:sldId id="288" r:id="rId37"/>
    <p:sldId id="289" r:id="rId38"/>
    <p:sldId id="290" r:id="rId39"/>
    <p:sldId id="291" r:id="rId40"/>
    <p:sldId id="310" r:id="rId41"/>
    <p:sldId id="316" r:id="rId42"/>
    <p:sldId id="314" r:id="rId43"/>
    <p:sldId id="321" r:id="rId44"/>
    <p:sldId id="315" r:id="rId45"/>
    <p:sldId id="318" r:id="rId46"/>
    <p:sldId id="319" r:id="rId47"/>
    <p:sldId id="320" r:id="rId48"/>
    <p:sldId id="317" r:id="rId49"/>
    <p:sldId id="323" r:id="rId50"/>
    <p:sldId id="324" r:id="rId51"/>
    <p:sldId id="327" r:id="rId52"/>
    <p:sldId id="328" r:id="rId53"/>
    <p:sldId id="311" r:id="rId54"/>
    <p:sldId id="329" r:id="rId55"/>
    <p:sldId id="330" r:id="rId56"/>
    <p:sldId id="331" r:id="rId57"/>
    <p:sldId id="306" r:id="rId58"/>
    <p:sldId id="293" r:id="rId59"/>
    <p:sldId id="332" r:id="rId60"/>
    <p:sldId id="334" r:id="rId61"/>
    <p:sldId id="333" r:id="rId62"/>
    <p:sldId id="335" r:id="rId63"/>
    <p:sldId id="336" r:id="rId64"/>
    <p:sldId id="337" r:id="rId65"/>
    <p:sldId id="338" r:id="rId66"/>
    <p:sldId id="341" r:id="rId67"/>
    <p:sldId id="339" r:id="rId68"/>
    <p:sldId id="340" r:id="rId69"/>
    <p:sldId id="342" r:id="rId70"/>
    <p:sldId id="343" r:id="rId71"/>
    <p:sldId id="345" r:id="rId72"/>
    <p:sldId id="346" r:id="rId73"/>
    <p:sldId id="347" r:id="rId74"/>
    <p:sldId id="344" r:id="rId75"/>
    <p:sldId id="349" r:id="rId76"/>
    <p:sldId id="348" r:id="rId77"/>
    <p:sldId id="350" r:id="rId78"/>
    <p:sldId id="352" r:id="rId79"/>
    <p:sldId id="353" r:id="rId80"/>
    <p:sldId id="354" r:id="rId81"/>
    <p:sldId id="355" r:id="rId82"/>
    <p:sldId id="356" r:id="rId83"/>
    <p:sldId id="357" r:id="rId84"/>
    <p:sldId id="358" r:id="rId8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8BEE8"/>
    <a:srgbClr val="FA00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75"/>
    <p:restoredTop sz="88896"/>
  </p:normalViewPr>
  <p:slideViewPr>
    <p:cSldViewPr snapToGrid="0" snapToObjects="1">
      <p:cViewPr varScale="1">
        <p:scale>
          <a:sx n="120" d="100"/>
          <a:sy n="120" d="100"/>
        </p:scale>
        <p:origin x="26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audio1.wav>
</file>

<file path=ppt/media/image1.png>
</file>

<file path=ppt/media/image11.tiff>
</file>

<file path=ppt/media/image15.png>
</file>

<file path=ppt/media/image17.png>
</file>

<file path=ppt/media/image18.jpg>
</file>

<file path=ppt/media/image19.jpg>
</file>

<file path=ppt/media/image2.jpeg>
</file>

<file path=ppt/media/image3.jpg>
</file>

<file path=ppt/media/image4.png>
</file>

<file path=ppt/media/image5.png>
</file>

<file path=ppt/media/image6.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14FF81-9744-BF46-AAD0-D1B1FBE96AF5}" type="datetimeFigureOut">
              <a:rPr lang="en-US" smtClean="0"/>
              <a:t>10/7/22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725AFE-A141-6245-ADDB-0375406D4018}" type="slidenum">
              <a:rPr lang="en-US" smtClean="0"/>
              <a:t>‹#›</a:t>
            </a:fld>
            <a:endParaRPr lang="en-US"/>
          </a:p>
        </p:txBody>
      </p:sp>
    </p:spTree>
    <p:extLst>
      <p:ext uri="{BB962C8B-B14F-4D97-AF65-F5344CB8AC3E}">
        <p14:creationId xmlns:p14="http://schemas.microsoft.com/office/powerpoint/2010/main" val="34992838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Today we will cover:</a:t>
            </a:r>
          </a:p>
          <a:p>
            <a:pPr marL="342900" indent="-342900">
              <a:buFont typeface="Arial" panose="020B0604020202020204" pitchFamily="34" charset="0"/>
              <a:buChar char="•"/>
            </a:pPr>
            <a:r>
              <a:rPr lang="en-US" dirty="0"/>
              <a:t>Knowledge bases</a:t>
            </a:r>
          </a:p>
          <a:p>
            <a:pPr marL="342900" indent="-342900">
              <a:buFont typeface="Arial" panose="020B0604020202020204" pitchFamily="34" charset="0"/>
              <a:buChar char="•"/>
            </a:pPr>
            <a:r>
              <a:rPr lang="en-US" dirty="0"/>
              <a:t>Principles of logic</a:t>
            </a:r>
          </a:p>
          <a:p>
            <a:pPr marL="342900" indent="-342900">
              <a:buFont typeface="Arial" panose="020B0604020202020204" pitchFamily="34" charset="0"/>
              <a:buChar char="•"/>
            </a:pPr>
            <a:r>
              <a:rPr lang="en-US" dirty="0"/>
              <a:t>Propositional logic</a:t>
            </a:r>
          </a:p>
          <a:p>
            <a:pPr marL="342900" indent="-342900">
              <a:buFont typeface="Arial" panose="020B0604020202020204" pitchFamily="34" charset="0"/>
              <a:buChar char="•"/>
            </a:pPr>
            <a:r>
              <a:rPr lang="en-US" dirty="0"/>
              <a:t>Inference </a:t>
            </a:r>
            <a:r>
              <a:rPr lang="en-US" dirty="0" err="1"/>
              <a:t>algortihms</a:t>
            </a:r>
            <a:endParaRPr lang="en-US" dirty="0"/>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a:t>
            </a:fld>
            <a:endParaRPr lang="en-US"/>
          </a:p>
        </p:txBody>
      </p:sp>
    </p:spTree>
    <p:extLst>
      <p:ext uri="{BB962C8B-B14F-4D97-AF65-F5344CB8AC3E}">
        <p14:creationId xmlns:p14="http://schemas.microsoft.com/office/powerpoint/2010/main" val="23849939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14</a:t>
            </a:fld>
            <a:endParaRPr lang="en-US"/>
          </a:p>
        </p:txBody>
      </p:sp>
    </p:spTree>
    <p:extLst>
      <p:ext uri="{BB962C8B-B14F-4D97-AF65-F5344CB8AC3E}">
        <p14:creationId xmlns:p14="http://schemas.microsoft.com/office/powerpoint/2010/main" val="31369371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15</a:t>
            </a:fld>
            <a:endParaRPr lang="en-US"/>
          </a:p>
        </p:txBody>
      </p:sp>
    </p:spTree>
    <p:extLst>
      <p:ext uri="{BB962C8B-B14F-4D97-AF65-F5344CB8AC3E}">
        <p14:creationId xmlns:p14="http://schemas.microsoft.com/office/powerpoint/2010/main" val="33624281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16</a:t>
            </a:fld>
            <a:endParaRPr lang="en-US"/>
          </a:p>
        </p:txBody>
      </p:sp>
    </p:spTree>
    <p:extLst>
      <p:ext uri="{BB962C8B-B14F-4D97-AF65-F5344CB8AC3E}">
        <p14:creationId xmlns:p14="http://schemas.microsoft.com/office/powerpoint/2010/main" val="11372957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17</a:t>
            </a:fld>
            <a:endParaRPr lang="en-US"/>
          </a:p>
        </p:txBody>
      </p:sp>
    </p:spTree>
    <p:extLst>
      <p:ext uri="{BB962C8B-B14F-4D97-AF65-F5344CB8AC3E}">
        <p14:creationId xmlns:p14="http://schemas.microsoft.com/office/powerpoint/2010/main" val="34118834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18</a:t>
            </a:fld>
            <a:endParaRPr lang="en-US"/>
          </a:p>
        </p:txBody>
      </p:sp>
    </p:spTree>
    <p:extLst>
      <p:ext uri="{BB962C8B-B14F-4D97-AF65-F5344CB8AC3E}">
        <p14:creationId xmlns:p14="http://schemas.microsoft.com/office/powerpoint/2010/main" val="846069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19</a:t>
            </a:fld>
            <a:endParaRPr lang="en-US"/>
          </a:p>
        </p:txBody>
      </p:sp>
    </p:spTree>
    <p:extLst>
      <p:ext uri="{BB962C8B-B14F-4D97-AF65-F5344CB8AC3E}">
        <p14:creationId xmlns:p14="http://schemas.microsoft.com/office/powerpoint/2010/main" val="18919600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20</a:t>
            </a:fld>
            <a:endParaRPr lang="en-US"/>
          </a:p>
        </p:txBody>
      </p:sp>
    </p:spTree>
    <p:extLst>
      <p:ext uri="{BB962C8B-B14F-4D97-AF65-F5344CB8AC3E}">
        <p14:creationId xmlns:p14="http://schemas.microsoft.com/office/powerpoint/2010/main" val="15201504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pet is a cat entails that my pet is an animal.  The reverse isn’t true.  My pet is an animal doesn’t entail that my pet is a cat since my pet could be a fish.</a:t>
            </a:r>
          </a:p>
        </p:txBody>
      </p:sp>
      <p:sp>
        <p:nvSpPr>
          <p:cNvPr id="4" name="Slide Number Placeholder 3"/>
          <p:cNvSpPr>
            <a:spLocks noGrp="1"/>
          </p:cNvSpPr>
          <p:nvPr>
            <p:ph type="sldNum" sz="quarter" idx="5"/>
          </p:nvPr>
        </p:nvSpPr>
        <p:spPr/>
        <p:txBody>
          <a:bodyPr/>
          <a:lstStyle/>
          <a:p>
            <a:fld id="{16725AFE-A141-6245-ADDB-0375406D4018}" type="slidenum">
              <a:rPr lang="en-US" smtClean="0"/>
              <a:t>23</a:t>
            </a:fld>
            <a:endParaRPr lang="en-US"/>
          </a:p>
        </p:txBody>
      </p:sp>
    </p:spTree>
    <p:extLst>
      <p:ext uri="{BB962C8B-B14F-4D97-AF65-F5344CB8AC3E}">
        <p14:creationId xmlns:p14="http://schemas.microsoft.com/office/powerpoint/2010/main" val="27965338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24</a:t>
            </a:fld>
            <a:endParaRPr lang="en-US"/>
          </a:p>
        </p:txBody>
      </p:sp>
    </p:spTree>
    <p:extLst>
      <p:ext uri="{BB962C8B-B14F-4D97-AF65-F5344CB8AC3E}">
        <p14:creationId xmlns:p14="http://schemas.microsoft.com/office/powerpoint/2010/main" val="26420691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 two truth values, 3 </a:t>
            </a:r>
            <a:r>
              <a:rPr lang="en-US" dirty="0" err="1"/>
              <a:t>varables</a:t>
            </a:r>
            <a:r>
              <a:rPr lang="en-US" dirty="0"/>
              <a:t>.</a:t>
            </a:r>
          </a:p>
        </p:txBody>
      </p:sp>
      <p:sp>
        <p:nvSpPr>
          <p:cNvPr id="4" name="Slide Number Placeholder 3"/>
          <p:cNvSpPr>
            <a:spLocks noGrp="1"/>
          </p:cNvSpPr>
          <p:nvPr>
            <p:ph type="sldNum" sz="quarter" idx="5"/>
          </p:nvPr>
        </p:nvSpPr>
        <p:spPr/>
        <p:txBody>
          <a:bodyPr/>
          <a:lstStyle/>
          <a:p>
            <a:fld id="{16725AFE-A141-6245-ADDB-0375406D4018}" type="slidenum">
              <a:rPr lang="en-US" smtClean="0"/>
              <a:t>42</a:t>
            </a:fld>
            <a:endParaRPr lang="en-US"/>
          </a:p>
        </p:txBody>
      </p:sp>
    </p:spTree>
    <p:extLst>
      <p:ext uri="{BB962C8B-B14F-4D97-AF65-F5344CB8AC3E}">
        <p14:creationId xmlns:p14="http://schemas.microsoft.com/office/powerpoint/2010/main" val="14474928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we’ll describe an environment that demonstrates why knowledge-based agents are good. </a:t>
            </a:r>
          </a:p>
          <a:p>
            <a:endParaRPr lang="en-US" dirty="0"/>
          </a:p>
          <a:p>
            <a:r>
              <a:rPr lang="en-US" dirty="0"/>
              <a:t>The agent explores a cave consisting of rooms connected by passageways. </a:t>
            </a:r>
          </a:p>
          <a:p>
            <a:endParaRPr lang="en-US" dirty="0"/>
          </a:p>
          <a:p>
            <a:r>
              <a:rPr lang="en-US" dirty="0"/>
              <a:t>Lurking somewhere in the cave is the Wumpus, a beast that eats any agent that enters its room. </a:t>
            </a:r>
          </a:p>
          <a:p>
            <a:r>
              <a:rPr lang="en-US" dirty="0"/>
              <a:t>Some rooms contain bottomless pits that trap any agent that wanders into the room. </a:t>
            </a:r>
          </a:p>
          <a:p>
            <a:r>
              <a:rPr lang="en-US" dirty="0"/>
              <a:t>In one room is master Luke.</a:t>
            </a:r>
          </a:p>
          <a:p>
            <a:endParaRPr lang="en-US" dirty="0"/>
          </a:p>
          <a:p>
            <a:r>
              <a:rPr lang="en-US" dirty="0"/>
              <a:t>The goal is:</a:t>
            </a:r>
          </a:p>
          <a:p>
            <a:r>
              <a:rPr lang="en-US" dirty="0"/>
              <a:t> to collect </a:t>
            </a:r>
            <a:r>
              <a:rPr lang="en-US" dirty="0" err="1"/>
              <a:t>luke</a:t>
            </a:r>
            <a:r>
              <a:rPr lang="en-US" dirty="0"/>
              <a:t> and </a:t>
            </a:r>
          </a:p>
          <a:p>
            <a:r>
              <a:rPr lang="en-US" dirty="0"/>
              <a:t>exit the world </a:t>
            </a:r>
          </a:p>
          <a:p>
            <a:r>
              <a:rPr lang="en-US" dirty="0"/>
              <a:t>without being eaten</a:t>
            </a:r>
          </a:p>
        </p:txBody>
      </p:sp>
      <p:sp>
        <p:nvSpPr>
          <p:cNvPr id="4" name="Slide Number Placeholder 3"/>
          <p:cNvSpPr>
            <a:spLocks noGrp="1"/>
          </p:cNvSpPr>
          <p:nvPr>
            <p:ph type="sldNum" sz="quarter" idx="5"/>
          </p:nvPr>
        </p:nvSpPr>
        <p:spPr/>
        <p:txBody>
          <a:bodyPr/>
          <a:lstStyle/>
          <a:p>
            <a:fld id="{16725AFE-A141-6245-ADDB-0375406D4018}" type="slidenum">
              <a:rPr lang="en-US" smtClean="0"/>
              <a:t>6</a:t>
            </a:fld>
            <a:endParaRPr lang="en-US"/>
          </a:p>
        </p:txBody>
      </p:sp>
    </p:spTree>
    <p:extLst>
      <p:ext uri="{BB962C8B-B14F-4D97-AF65-F5344CB8AC3E}">
        <p14:creationId xmlns:p14="http://schemas.microsoft.com/office/powerpoint/2010/main" val="33855556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KB is a set of sentences that are conjoined into a single complex sentence where all of the individual statements are conjoined with the logical operator AND. </a:t>
            </a:r>
          </a:p>
        </p:txBody>
      </p:sp>
      <p:sp>
        <p:nvSpPr>
          <p:cNvPr id="4" name="Slide Number Placeholder 3"/>
          <p:cNvSpPr>
            <a:spLocks noGrp="1"/>
          </p:cNvSpPr>
          <p:nvPr>
            <p:ph type="sldNum" sz="quarter" idx="5"/>
          </p:nvPr>
        </p:nvSpPr>
        <p:spPr/>
        <p:txBody>
          <a:bodyPr/>
          <a:lstStyle/>
          <a:p>
            <a:fld id="{16725AFE-A141-6245-ADDB-0375406D4018}" type="slidenum">
              <a:rPr lang="en-US" smtClean="0"/>
              <a:t>47</a:t>
            </a:fld>
            <a:endParaRPr lang="en-US"/>
          </a:p>
        </p:txBody>
      </p:sp>
    </p:spTree>
    <p:extLst>
      <p:ext uri="{BB962C8B-B14F-4D97-AF65-F5344CB8AC3E}">
        <p14:creationId xmlns:p14="http://schemas.microsoft.com/office/powerpoint/2010/main" val="21558876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best-known inference rule is Modus Ponens.  Mode that affirms. </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57</a:t>
            </a:fld>
            <a:endParaRPr lang="en-US"/>
          </a:p>
        </p:txBody>
      </p:sp>
    </p:spTree>
    <p:extLst>
      <p:ext uri="{BB962C8B-B14F-4D97-AF65-F5344CB8AC3E}">
        <p14:creationId xmlns:p14="http://schemas.microsoft.com/office/powerpoint/2010/main" val="17014278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Monotonicity says that the set of entailed sentence can only increase as information is assed to the KB.</a:t>
            </a:r>
            <a:r>
              <a:rPr lang="en-US" b="1" dirty="0"/>
              <a:t> </a:t>
            </a:r>
          </a:p>
          <a:p>
            <a:r>
              <a:rPr lang="en-US" b="1" dirty="0"/>
              <a:t>	</a:t>
            </a:r>
            <a:r>
              <a:rPr lang="en-US" dirty="0"/>
              <a:t>if </a:t>
            </a:r>
            <a:r>
              <a:rPr lang="en-US" b="1" dirty="0"/>
              <a:t>KB⊨</a:t>
            </a:r>
            <a:r>
              <a:rPr lang="en-US" dirty="0"/>
              <a:t>𝛂 then </a:t>
            </a:r>
            <a:r>
              <a:rPr lang="en-US" b="1" dirty="0"/>
              <a:t> KB</a:t>
            </a:r>
            <a:r>
              <a:rPr lang="el-GR" b="1" dirty="0"/>
              <a:t> ⋀</a:t>
            </a:r>
            <a:r>
              <a:rPr lang="en-US" b="1" dirty="0"/>
              <a:t> </a:t>
            </a:r>
            <a:r>
              <a:rPr lang="el-GR" b="1" dirty="0"/>
              <a:t>β </a:t>
            </a:r>
            <a:r>
              <a:rPr lang="en-US" b="1" dirty="0"/>
              <a:t>⊨</a:t>
            </a:r>
            <a:r>
              <a:rPr lang="en-US" dirty="0"/>
              <a:t>𝛂</a:t>
            </a:r>
          </a:p>
          <a:p>
            <a:r>
              <a:rPr lang="en-US" dirty="0"/>
              <a:t>If we add additional information to the KB, it doesn’t invalidate any other info that we’ve already inferred. </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60</a:t>
            </a:fld>
            <a:endParaRPr lang="en-US"/>
          </a:p>
        </p:txBody>
      </p:sp>
    </p:spTree>
    <p:extLst>
      <p:ext uri="{BB962C8B-B14F-4D97-AF65-F5344CB8AC3E}">
        <p14:creationId xmlns:p14="http://schemas.microsoft.com/office/powerpoint/2010/main" val="18370683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literal </a:t>
            </a:r>
            <a:r>
              <a:rPr lang="en-US" sz="1200" dirty="0"/>
              <a:t>¬P</a:t>
            </a:r>
            <a:r>
              <a:rPr lang="en-US" sz="1200" baseline="-25000" dirty="0"/>
              <a:t>2,2</a:t>
            </a:r>
            <a:r>
              <a:rPr lang="en-US" sz="1200" dirty="0"/>
              <a:t> resolves with the literal P</a:t>
            </a:r>
            <a:r>
              <a:rPr lang="en-US" sz="1200" baseline="-25000" dirty="0"/>
              <a:t>2,2</a:t>
            </a:r>
            <a:r>
              <a:rPr lang="en-US" sz="1200" dirty="0"/>
              <a:t> and give the resolvent </a:t>
            </a:r>
            <a:r>
              <a:rPr lang="en-US" dirty="0"/>
              <a:t>P</a:t>
            </a:r>
            <a:r>
              <a:rPr lang="en-US" baseline="-25000" dirty="0"/>
              <a:t>1,1 </a:t>
            </a:r>
            <a:r>
              <a:rPr lang="en-US" dirty="0"/>
              <a:t>⋁ P</a:t>
            </a:r>
            <a:r>
              <a:rPr lang="en-US" baseline="-25000" dirty="0"/>
              <a:t>3,1.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a kind of unit resolution rule.</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72</a:t>
            </a:fld>
            <a:endParaRPr lang="en-US"/>
          </a:p>
        </p:txBody>
      </p:sp>
    </p:spTree>
    <p:extLst>
      <p:ext uri="{BB962C8B-B14F-4D97-AF65-F5344CB8AC3E}">
        <p14:creationId xmlns:p14="http://schemas.microsoft.com/office/powerpoint/2010/main" val="40533880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kind of unit resolution rule.</a:t>
            </a:r>
          </a:p>
        </p:txBody>
      </p:sp>
      <p:sp>
        <p:nvSpPr>
          <p:cNvPr id="4" name="Slide Number Placeholder 3"/>
          <p:cNvSpPr>
            <a:spLocks noGrp="1"/>
          </p:cNvSpPr>
          <p:nvPr>
            <p:ph type="sldNum" sz="quarter" idx="5"/>
          </p:nvPr>
        </p:nvSpPr>
        <p:spPr/>
        <p:txBody>
          <a:bodyPr/>
          <a:lstStyle/>
          <a:p>
            <a:fld id="{16725AFE-A141-6245-ADDB-0375406D4018}" type="slidenum">
              <a:rPr lang="en-US" smtClean="0"/>
              <a:t>73</a:t>
            </a:fld>
            <a:endParaRPr lang="en-US"/>
          </a:p>
        </p:txBody>
      </p:sp>
    </p:spTree>
    <p:extLst>
      <p:ext uri="{BB962C8B-B14F-4D97-AF65-F5344CB8AC3E}">
        <p14:creationId xmlns:p14="http://schemas.microsoft.com/office/powerpoint/2010/main" val="29421885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CCB – </a:t>
            </a:r>
            <a:r>
              <a:rPr lang="en-US" dirty="0" err="1"/>
              <a:t>todo</a:t>
            </a:r>
            <a:r>
              <a:rPr lang="en-US" dirty="0"/>
              <a:t> type this out.</a:t>
            </a:r>
          </a:p>
        </p:txBody>
      </p:sp>
      <p:sp>
        <p:nvSpPr>
          <p:cNvPr id="4" name="Slide Number Placeholder 3"/>
          <p:cNvSpPr>
            <a:spLocks noGrp="1"/>
          </p:cNvSpPr>
          <p:nvPr>
            <p:ph type="sldNum" sz="quarter" idx="5"/>
          </p:nvPr>
        </p:nvSpPr>
        <p:spPr/>
        <p:txBody>
          <a:bodyPr/>
          <a:lstStyle/>
          <a:p>
            <a:fld id="{16725AFE-A141-6245-ADDB-0375406D4018}" type="slidenum">
              <a:rPr lang="en-US" smtClean="0"/>
              <a:t>80</a:t>
            </a:fld>
            <a:endParaRPr lang="en-US"/>
          </a:p>
        </p:txBody>
      </p:sp>
    </p:spTree>
    <p:extLst>
      <p:ext uri="{BB962C8B-B14F-4D97-AF65-F5344CB8AC3E}">
        <p14:creationId xmlns:p14="http://schemas.microsoft.com/office/powerpoint/2010/main" val="22227221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CCB – </a:t>
            </a:r>
            <a:r>
              <a:rPr lang="en-US" dirty="0" err="1"/>
              <a:t>todo</a:t>
            </a:r>
            <a:r>
              <a:rPr lang="en-US" dirty="0"/>
              <a:t> type this out.</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83</a:t>
            </a:fld>
            <a:endParaRPr lang="en-US"/>
          </a:p>
        </p:txBody>
      </p:sp>
    </p:spTree>
    <p:extLst>
      <p:ext uri="{BB962C8B-B14F-4D97-AF65-F5344CB8AC3E}">
        <p14:creationId xmlns:p14="http://schemas.microsoft.com/office/powerpoint/2010/main" val="2629578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Lurking somewhere in the cave is the Wumpus, a beast that eats any agent that enters its room. </a:t>
            </a:r>
          </a:p>
          <a:p>
            <a:r>
              <a:rPr lang="en-US" dirty="0"/>
              <a:t>Some rooms contain bottomless pits that trap any agent that wanders into the room. </a:t>
            </a:r>
          </a:p>
          <a:p>
            <a:r>
              <a:rPr lang="en-US" dirty="0"/>
              <a:t>In one room is master Luke.</a:t>
            </a:r>
          </a:p>
          <a:p>
            <a:endParaRPr lang="en-US" dirty="0"/>
          </a:p>
          <a:p>
            <a:r>
              <a:rPr lang="en-US" dirty="0"/>
              <a:t>The goal is:</a:t>
            </a:r>
          </a:p>
          <a:p>
            <a:r>
              <a:rPr lang="en-US" dirty="0"/>
              <a:t> to collect </a:t>
            </a:r>
            <a:r>
              <a:rPr lang="en-US" dirty="0" err="1"/>
              <a:t>luke</a:t>
            </a:r>
            <a:r>
              <a:rPr lang="en-US" dirty="0"/>
              <a:t> and </a:t>
            </a:r>
          </a:p>
          <a:p>
            <a:r>
              <a:rPr lang="en-US" dirty="0"/>
              <a:t>exit the world </a:t>
            </a:r>
          </a:p>
          <a:p>
            <a:r>
              <a:rPr lang="en-US" dirty="0"/>
              <a:t>without being eaten</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7</a:t>
            </a:fld>
            <a:endParaRPr lang="en-US"/>
          </a:p>
        </p:txBody>
      </p:sp>
    </p:spTree>
    <p:extLst>
      <p:ext uri="{BB962C8B-B14F-4D97-AF65-F5344CB8AC3E}">
        <p14:creationId xmlns:p14="http://schemas.microsoft.com/office/powerpoint/2010/main" val="1093859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8</a:t>
            </a:fld>
            <a:endParaRPr lang="en-US"/>
          </a:p>
        </p:txBody>
      </p:sp>
    </p:spTree>
    <p:extLst>
      <p:ext uri="{BB962C8B-B14F-4D97-AF65-F5344CB8AC3E}">
        <p14:creationId xmlns:p14="http://schemas.microsoft.com/office/powerpoint/2010/main" val="21044751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9</a:t>
            </a:fld>
            <a:endParaRPr lang="en-US"/>
          </a:p>
        </p:txBody>
      </p:sp>
    </p:spTree>
    <p:extLst>
      <p:ext uri="{BB962C8B-B14F-4D97-AF65-F5344CB8AC3E}">
        <p14:creationId xmlns:p14="http://schemas.microsoft.com/office/powerpoint/2010/main" val="2039210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10</a:t>
            </a:fld>
            <a:endParaRPr lang="en-US"/>
          </a:p>
        </p:txBody>
      </p:sp>
    </p:spTree>
    <p:extLst>
      <p:ext uri="{BB962C8B-B14F-4D97-AF65-F5344CB8AC3E}">
        <p14:creationId xmlns:p14="http://schemas.microsoft.com/office/powerpoint/2010/main" val="31897013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11</a:t>
            </a:fld>
            <a:endParaRPr lang="en-US"/>
          </a:p>
        </p:txBody>
      </p:sp>
    </p:spTree>
    <p:extLst>
      <p:ext uri="{BB962C8B-B14F-4D97-AF65-F5344CB8AC3E}">
        <p14:creationId xmlns:p14="http://schemas.microsoft.com/office/powerpoint/2010/main" val="11535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12</a:t>
            </a:fld>
            <a:endParaRPr lang="en-US"/>
          </a:p>
        </p:txBody>
      </p:sp>
    </p:spTree>
    <p:extLst>
      <p:ext uri="{BB962C8B-B14F-4D97-AF65-F5344CB8AC3E}">
        <p14:creationId xmlns:p14="http://schemas.microsoft.com/office/powerpoint/2010/main" val="1623748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www.bluemilkspecial.com</a:t>
            </a:r>
            <a:r>
              <a:rPr lang="en-US" dirty="0"/>
              <a:t>/comic/wampa-cave-3/</a:t>
            </a:r>
          </a:p>
          <a:p>
            <a:endParaRPr lang="en-US" dirty="0"/>
          </a:p>
        </p:txBody>
      </p:sp>
      <p:sp>
        <p:nvSpPr>
          <p:cNvPr id="4" name="Slide Number Placeholder 3"/>
          <p:cNvSpPr>
            <a:spLocks noGrp="1"/>
          </p:cNvSpPr>
          <p:nvPr>
            <p:ph type="sldNum" sz="quarter" idx="5"/>
          </p:nvPr>
        </p:nvSpPr>
        <p:spPr/>
        <p:txBody>
          <a:bodyPr/>
          <a:lstStyle/>
          <a:p>
            <a:fld id="{16725AFE-A141-6245-ADDB-0375406D4018}" type="slidenum">
              <a:rPr lang="en-US" smtClean="0"/>
              <a:t>13</a:t>
            </a:fld>
            <a:endParaRPr lang="en-US"/>
          </a:p>
        </p:txBody>
      </p:sp>
    </p:spTree>
    <p:extLst>
      <p:ext uri="{BB962C8B-B14F-4D97-AF65-F5344CB8AC3E}">
        <p14:creationId xmlns:p14="http://schemas.microsoft.com/office/powerpoint/2010/main" val="37775468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4" name="Google Shape;19;p11">
            <a:extLst>
              <a:ext uri="{FF2B5EF4-FFF2-40B4-BE49-F238E27FC236}">
                <a16:creationId xmlns:a16="http://schemas.microsoft.com/office/drawing/2014/main" id="{854A94CA-3189-0A43-9240-839865B22104}"/>
              </a:ext>
            </a:extLst>
          </p:cNvPr>
          <p:cNvPicPr preferRelativeResize="0"/>
          <p:nvPr userDrawn="1"/>
        </p:nvPicPr>
        <p:blipFill rotWithShape="1">
          <a:blip r:embed="rId2">
            <a:alphaModFix/>
          </a:blip>
          <a:srcRect l="11767" t="230" r="30886" b="-230"/>
          <a:stretch/>
        </p:blipFill>
        <p:spPr>
          <a:xfrm>
            <a:off x="6520550" y="0"/>
            <a:ext cx="5671450" cy="6591625"/>
          </a:xfrm>
          <a:prstGeom prst="rect">
            <a:avLst/>
          </a:prstGeom>
          <a:noFill/>
          <a:ln>
            <a:noFill/>
          </a:ln>
        </p:spPr>
      </p:pic>
      <p:sp>
        <p:nvSpPr>
          <p:cNvPr id="2" name="Title 1">
            <a:extLst>
              <a:ext uri="{FF2B5EF4-FFF2-40B4-BE49-F238E27FC236}">
                <a16:creationId xmlns:a16="http://schemas.microsoft.com/office/drawing/2014/main" id="{76508D4C-2523-7441-B307-A6B5FE7FCBBA}"/>
              </a:ext>
            </a:extLst>
          </p:cNvPr>
          <p:cNvSpPr>
            <a:spLocks noGrp="1"/>
          </p:cNvSpPr>
          <p:nvPr>
            <p:ph type="ctrTitle"/>
          </p:nvPr>
        </p:nvSpPr>
        <p:spPr>
          <a:xfrm>
            <a:off x="441132" y="1915893"/>
            <a:ext cx="6030168" cy="2867315"/>
          </a:xfrm>
        </p:spPr>
        <p:txBody>
          <a:bodyPr anchor="ctr"/>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F867E09-5893-5D40-BF48-36FDB301D2BF}"/>
              </a:ext>
            </a:extLst>
          </p:cNvPr>
          <p:cNvSpPr>
            <a:spLocks noGrp="1"/>
          </p:cNvSpPr>
          <p:nvPr>
            <p:ph type="subTitle" idx="1" hasCustomPrompt="1"/>
          </p:nvPr>
        </p:nvSpPr>
        <p:spPr>
          <a:xfrm>
            <a:off x="441132" y="4928747"/>
            <a:ext cx="6030168" cy="942601"/>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Professor Chris </a:t>
            </a:r>
            <a:r>
              <a:rPr lang="en-US" dirty="0" err="1"/>
              <a:t>Callison</a:t>
            </a:r>
            <a:r>
              <a:rPr lang="en-US" dirty="0"/>
              <a:t>-Burch</a:t>
            </a:r>
          </a:p>
        </p:txBody>
      </p:sp>
      <p:grpSp>
        <p:nvGrpSpPr>
          <p:cNvPr id="7" name="Group 6">
            <a:extLst>
              <a:ext uri="{FF2B5EF4-FFF2-40B4-BE49-F238E27FC236}">
                <a16:creationId xmlns:a16="http://schemas.microsoft.com/office/drawing/2014/main" id="{12B5772E-ECEC-DA40-9BBA-7AEFED2A94C2}"/>
              </a:ext>
            </a:extLst>
          </p:cNvPr>
          <p:cNvGrpSpPr/>
          <p:nvPr userDrawn="1"/>
        </p:nvGrpSpPr>
        <p:grpSpPr>
          <a:xfrm>
            <a:off x="441132" y="802307"/>
            <a:ext cx="4244100" cy="996900"/>
            <a:chOff x="900898" y="880853"/>
            <a:chExt cx="4244100" cy="996900"/>
          </a:xfrm>
        </p:grpSpPr>
        <p:sp>
          <p:nvSpPr>
            <p:cNvPr id="8" name="Google Shape;16;p11">
              <a:extLst>
                <a:ext uri="{FF2B5EF4-FFF2-40B4-BE49-F238E27FC236}">
                  <a16:creationId xmlns:a16="http://schemas.microsoft.com/office/drawing/2014/main" id="{92F8804A-82D5-D54D-944A-43543613A956}"/>
                </a:ext>
              </a:extLst>
            </p:cNvPr>
            <p:cNvSpPr/>
            <p:nvPr userDrawn="1"/>
          </p:nvSpPr>
          <p:spPr>
            <a:xfrm>
              <a:off x="900898" y="880853"/>
              <a:ext cx="4244100" cy="996900"/>
            </a:xfrm>
            <a:prstGeom prst="rect">
              <a:avLst/>
            </a:prstGeom>
            <a:solidFill>
              <a:srgbClr val="FFAE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p11">
              <a:extLst>
                <a:ext uri="{FF2B5EF4-FFF2-40B4-BE49-F238E27FC236}">
                  <a16:creationId xmlns:a16="http://schemas.microsoft.com/office/drawing/2014/main" id="{7C6616B2-94D3-FA4B-A454-647FE4C7AE5B}"/>
                </a:ext>
              </a:extLst>
            </p:cNvPr>
            <p:cNvSpPr txBox="1"/>
            <p:nvPr userDrawn="1"/>
          </p:nvSpPr>
          <p:spPr>
            <a:xfrm>
              <a:off x="998308" y="1023996"/>
              <a:ext cx="4049280" cy="8086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300" dirty="0">
                  <a:latin typeface="Open Sans SemiBold"/>
                  <a:ea typeface="Open Sans SemiBold"/>
                  <a:cs typeface="Open Sans SemiBold"/>
                  <a:sym typeface="Open Sans SemiBold"/>
                </a:rPr>
                <a:t> </a:t>
              </a:r>
              <a:r>
                <a:rPr lang="en-US" sz="2300" i="0" u="none" strike="noStrike" cap="none" dirty="0">
                  <a:latin typeface="Open Sans SemiBold"/>
                  <a:ea typeface="Open Sans SemiBold"/>
                  <a:cs typeface="Open Sans SemiBold"/>
                  <a:sym typeface="Open Sans SemiBold"/>
                </a:rPr>
                <a:t>CIS 4210/5210:  </a:t>
              </a:r>
              <a:br>
                <a:rPr lang="en-US" sz="2300" i="0" u="none" strike="noStrike" cap="none" dirty="0">
                  <a:latin typeface="Open Sans SemiBold"/>
                  <a:ea typeface="Open Sans SemiBold"/>
                  <a:cs typeface="Open Sans SemiBold"/>
                  <a:sym typeface="Open Sans SemiBold"/>
                </a:rPr>
              </a:br>
              <a:r>
                <a:rPr lang="en-US" sz="2300" i="0" u="none" strike="noStrike" cap="none" dirty="0">
                  <a:latin typeface="Open Sans SemiBold"/>
                  <a:ea typeface="Open Sans SemiBold"/>
                  <a:cs typeface="Open Sans SemiBold"/>
                  <a:sym typeface="Open Sans SemiBold"/>
                </a:rPr>
                <a:t> ARTIFICIAL INTELLIGENCE </a:t>
              </a:r>
              <a:endParaRPr sz="1300" i="0" u="none" strike="noStrike" cap="none" dirty="0">
                <a:latin typeface="Open Sans SemiBold"/>
                <a:ea typeface="Open Sans SemiBold"/>
                <a:cs typeface="Open Sans SemiBold"/>
                <a:sym typeface="Open Sans SemiBold"/>
              </a:endParaRPr>
            </a:p>
          </p:txBody>
        </p:sp>
      </p:grpSp>
      <p:sp>
        <p:nvSpPr>
          <p:cNvPr id="12" name="Google Shape;20;p11">
            <a:extLst>
              <a:ext uri="{FF2B5EF4-FFF2-40B4-BE49-F238E27FC236}">
                <a16:creationId xmlns:a16="http://schemas.microsoft.com/office/drawing/2014/main" id="{AB885C21-D508-9A47-8045-2AF7E72E0B40}"/>
              </a:ext>
            </a:extLst>
          </p:cNvPr>
          <p:cNvSpPr/>
          <p:nvPr userDrawn="1"/>
        </p:nvSpPr>
        <p:spPr>
          <a:xfrm>
            <a:off x="0" y="5915450"/>
            <a:ext cx="12192000" cy="942600"/>
          </a:xfrm>
          <a:prstGeom prst="rect">
            <a:avLst/>
          </a:prstGeom>
          <a:solidFill>
            <a:srgbClr val="37066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 name="Google Shape;21;p11">
            <a:extLst>
              <a:ext uri="{FF2B5EF4-FFF2-40B4-BE49-F238E27FC236}">
                <a16:creationId xmlns:a16="http://schemas.microsoft.com/office/drawing/2014/main" id="{75241C78-4464-2A4B-A643-C40628E43E57}"/>
              </a:ext>
            </a:extLst>
          </p:cNvPr>
          <p:cNvPicPr preferRelativeResize="0"/>
          <p:nvPr userDrawn="1"/>
        </p:nvPicPr>
        <p:blipFill rotWithShape="1">
          <a:blip r:embed="rId3">
            <a:alphaModFix/>
          </a:blip>
          <a:srcRect r="-12321"/>
          <a:stretch/>
        </p:blipFill>
        <p:spPr>
          <a:xfrm>
            <a:off x="218075" y="6016887"/>
            <a:ext cx="2244059" cy="695625"/>
          </a:xfrm>
          <a:prstGeom prst="rect">
            <a:avLst/>
          </a:prstGeom>
          <a:noFill/>
          <a:ln>
            <a:noFill/>
          </a:ln>
          <a:effectLst>
            <a:outerShdw blurRad="985838" dist="28575" algn="bl" rotWithShape="0">
              <a:srgbClr val="000000">
                <a:alpha val="85880"/>
              </a:srgbClr>
            </a:outerShdw>
          </a:effectLst>
        </p:spPr>
      </p:pic>
      <p:pic>
        <p:nvPicPr>
          <p:cNvPr id="15" name="Google Shape;22;p11">
            <a:extLst>
              <a:ext uri="{FF2B5EF4-FFF2-40B4-BE49-F238E27FC236}">
                <a16:creationId xmlns:a16="http://schemas.microsoft.com/office/drawing/2014/main" id="{42627C57-D121-9B47-AA2A-BC7AB2E6FB03}"/>
              </a:ext>
            </a:extLst>
          </p:cNvPr>
          <p:cNvPicPr preferRelativeResize="0"/>
          <p:nvPr userDrawn="1"/>
        </p:nvPicPr>
        <p:blipFill>
          <a:blip r:embed="rId4">
            <a:alphaModFix/>
          </a:blip>
          <a:stretch>
            <a:fillRect/>
          </a:stretch>
        </p:blipFill>
        <p:spPr>
          <a:xfrm>
            <a:off x="9636596" y="3255529"/>
            <a:ext cx="2242775" cy="3107825"/>
          </a:xfrm>
          <a:prstGeom prst="rect">
            <a:avLst/>
          </a:prstGeom>
          <a:noFill/>
          <a:ln>
            <a:noFill/>
          </a:ln>
        </p:spPr>
      </p:pic>
    </p:spTree>
    <p:extLst>
      <p:ext uri="{BB962C8B-B14F-4D97-AF65-F5344CB8AC3E}">
        <p14:creationId xmlns:p14="http://schemas.microsoft.com/office/powerpoint/2010/main" val="2422993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20B61-BA54-414E-8E4C-99C08C12F9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A5A07B-6E34-B340-A611-F2555B7426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2A0983A0-E899-0C41-98ED-E121F2DA3B2B}"/>
              </a:ext>
            </a:extLst>
          </p:cNvPr>
          <p:cNvSpPr>
            <a:spLocks noGrp="1"/>
          </p:cNvSpPr>
          <p:nvPr>
            <p:ph type="ftr" sz="quarter" idx="11"/>
          </p:nvPr>
        </p:nvSpPr>
        <p:spPr/>
        <p:txBody>
          <a:bodyPr/>
          <a:lstStyle/>
          <a:p>
            <a:r>
              <a:rPr lang="en-US" dirty="0"/>
              <a:t>CIS 521/421</a:t>
            </a:r>
          </a:p>
        </p:txBody>
      </p:sp>
      <p:sp>
        <p:nvSpPr>
          <p:cNvPr id="6" name="Slide Number Placeholder 5">
            <a:extLst>
              <a:ext uri="{FF2B5EF4-FFF2-40B4-BE49-F238E27FC236}">
                <a16:creationId xmlns:a16="http://schemas.microsoft.com/office/drawing/2014/main" id="{CD5F0F47-D085-884A-BBB6-559E49CC93AD}"/>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8" name="Date Placeholder 3">
            <a:extLst>
              <a:ext uri="{FF2B5EF4-FFF2-40B4-BE49-F238E27FC236}">
                <a16:creationId xmlns:a16="http://schemas.microsoft.com/office/drawing/2014/main" id="{26BA3910-9997-604F-878B-1C0C5E9A8185}"/>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10/7/22</a:t>
            </a:fld>
            <a:endParaRPr lang="en-US" dirty="0"/>
          </a:p>
        </p:txBody>
      </p:sp>
    </p:spTree>
    <p:extLst>
      <p:ext uri="{BB962C8B-B14F-4D97-AF65-F5344CB8AC3E}">
        <p14:creationId xmlns:p14="http://schemas.microsoft.com/office/powerpoint/2010/main" val="2641667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40F55-1725-704D-A355-35461BB130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92A0353-895D-5C45-9F23-4858B73E6F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10C7E8A2-A965-1B48-8D1B-9270F97264C3}"/>
              </a:ext>
            </a:extLst>
          </p:cNvPr>
          <p:cNvSpPr>
            <a:spLocks noGrp="1"/>
          </p:cNvSpPr>
          <p:nvPr>
            <p:ph type="ftr" sz="quarter" idx="11"/>
          </p:nvPr>
        </p:nvSpPr>
        <p:spPr/>
        <p:txBody>
          <a:bodyPr/>
          <a:lstStyle/>
          <a:p>
            <a:r>
              <a:rPr lang="en-US" dirty="0"/>
              <a:t>CIS 5210/4210</a:t>
            </a:r>
          </a:p>
        </p:txBody>
      </p:sp>
      <p:sp>
        <p:nvSpPr>
          <p:cNvPr id="6" name="Slide Number Placeholder 5">
            <a:extLst>
              <a:ext uri="{FF2B5EF4-FFF2-40B4-BE49-F238E27FC236}">
                <a16:creationId xmlns:a16="http://schemas.microsoft.com/office/drawing/2014/main" id="{BC2305DD-AD55-5B41-B491-F313F34149BE}"/>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7" name="Date Placeholder 3">
            <a:extLst>
              <a:ext uri="{FF2B5EF4-FFF2-40B4-BE49-F238E27FC236}">
                <a16:creationId xmlns:a16="http://schemas.microsoft.com/office/drawing/2014/main" id="{69CFDAB7-D604-E54E-A719-7BFCF39FAAA0}"/>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10/7/22</a:t>
            </a:fld>
            <a:endParaRPr lang="en-US" dirty="0"/>
          </a:p>
        </p:txBody>
      </p:sp>
    </p:spTree>
    <p:extLst>
      <p:ext uri="{BB962C8B-B14F-4D97-AF65-F5344CB8AC3E}">
        <p14:creationId xmlns:p14="http://schemas.microsoft.com/office/powerpoint/2010/main" val="1328717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0D993-8708-C748-8BF8-A3020043E6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E0E0A7-479C-E440-A318-EF8E770103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048DC8-08CC-804E-992C-59DD487C11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82A5E55D-2ADD-F04A-9911-3EC6595C9AC6}"/>
              </a:ext>
            </a:extLst>
          </p:cNvPr>
          <p:cNvSpPr>
            <a:spLocks noGrp="1"/>
          </p:cNvSpPr>
          <p:nvPr>
            <p:ph type="ftr" sz="quarter" idx="11"/>
          </p:nvPr>
        </p:nvSpPr>
        <p:spPr/>
        <p:txBody>
          <a:bodyPr/>
          <a:lstStyle/>
          <a:p>
            <a:r>
              <a:rPr lang="en-US" dirty="0"/>
              <a:t>CIS 5210/4210</a:t>
            </a:r>
          </a:p>
        </p:txBody>
      </p:sp>
      <p:sp>
        <p:nvSpPr>
          <p:cNvPr id="7" name="Slide Number Placeholder 6">
            <a:extLst>
              <a:ext uri="{FF2B5EF4-FFF2-40B4-BE49-F238E27FC236}">
                <a16:creationId xmlns:a16="http://schemas.microsoft.com/office/drawing/2014/main" id="{B8650945-E404-FB4E-A523-EBDDCAAD3FFE}"/>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8" name="Date Placeholder 3">
            <a:extLst>
              <a:ext uri="{FF2B5EF4-FFF2-40B4-BE49-F238E27FC236}">
                <a16:creationId xmlns:a16="http://schemas.microsoft.com/office/drawing/2014/main" id="{37E0D0F2-5BA0-0B4E-91CF-3B7E48BFA577}"/>
              </a:ext>
            </a:extLst>
          </p:cNvPr>
          <p:cNvSpPr>
            <a:spLocks noGrp="1"/>
          </p:cNvSpPr>
          <p:nvPr>
            <p:ph type="dt" sz="half" idx="13"/>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10/7/22</a:t>
            </a:fld>
            <a:endParaRPr lang="en-US" dirty="0"/>
          </a:p>
        </p:txBody>
      </p:sp>
    </p:spTree>
    <p:extLst>
      <p:ext uri="{BB962C8B-B14F-4D97-AF65-F5344CB8AC3E}">
        <p14:creationId xmlns:p14="http://schemas.microsoft.com/office/powerpoint/2010/main" val="3549889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4CF41-2200-D842-B9F9-FF775E43BFE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7C93C0-F1D4-D34B-81A7-DA239AE357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3EC002-01DA-1B44-8FBE-E8CAF62F400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261212-FAAD-F944-BADA-4651FD8740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8542B8E-CD9B-2D40-8BAD-5C6E8609C86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B1815244-12A5-5A45-B8FF-74FBC4159A6D}"/>
              </a:ext>
            </a:extLst>
          </p:cNvPr>
          <p:cNvSpPr>
            <a:spLocks noGrp="1"/>
          </p:cNvSpPr>
          <p:nvPr>
            <p:ph type="ftr" sz="quarter" idx="11"/>
          </p:nvPr>
        </p:nvSpPr>
        <p:spPr/>
        <p:txBody>
          <a:bodyPr/>
          <a:lstStyle/>
          <a:p>
            <a:r>
              <a:rPr lang="en-US" dirty="0"/>
              <a:t>CIS 5210/4210</a:t>
            </a:r>
          </a:p>
        </p:txBody>
      </p:sp>
      <p:sp>
        <p:nvSpPr>
          <p:cNvPr id="9" name="Slide Number Placeholder 8">
            <a:extLst>
              <a:ext uri="{FF2B5EF4-FFF2-40B4-BE49-F238E27FC236}">
                <a16:creationId xmlns:a16="http://schemas.microsoft.com/office/drawing/2014/main" id="{0EBC00F0-F776-D047-95B9-FF5B7C9191EC}"/>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10" name="Date Placeholder 3">
            <a:extLst>
              <a:ext uri="{FF2B5EF4-FFF2-40B4-BE49-F238E27FC236}">
                <a16:creationId xmlns:a16="http://schemas.microsoft.com/office/drawing/2014/main" id="{465492C2-C24A-D945-B33F-10F13A923FC5}"/>
              </a:ext>
            </a:extLst>
          </p:cNvPr>
          <p:cNvSpPr>
            <a:spLocks noGrp="1"/>
          </p:cNvSpPr>
          <p:nvPr>
            <p:ph type="dt" sz="half" idx="13"/>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10/7/22</a:t>
            </a:fld>
            <a:endParaRPr lang="en-US" dirty="0"/>
          </a:p>
        </p:txBody>
      </p:sp>
    </p:spTree>
    <p:extLst>
      <p:ext uri="{BB962C8B-B14F-4D97-AF65-F5344CB8AC3E}">
        <p14:creationId xmlns:p14="http://schemas.microsoft.com/office/powerpoint/2010/main" val="2555032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40003-B350-E04A-B763-4329CE8EF241}"/>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907B310E-B0C6-6646-A2F2-2E88C502F279}"/>
              </a:ext>
            </a:extLst>
          </p:cNvPr>
          <p:cNvSpPr>
            <a:spLocks noGrp="1"/>
          </p:cNvSpPr>
          <p:nvPr>
            <p:ph type="ftr" sz="quarter" idx="11"/>
          </p:nvPr>
        </p:nvSpPr>
        <p:spPr/>
        <p:txBody>
          <a:bodyPr/>
          <a:lstStyle/>
          <a:p>
            <a:r>
              <a:rPr lang="en-US" dirty="0"/>
              <a:t>CIS 5210/4210</a:t>
            </a:r>
          </a:p>
        </p:txBody>
      </p:sp>
      <p:sp>
        <p:nvSpPr>
          <p:cNvPr id="5" name="Slide Number Placeholder 4">
            <a:extLst>
              <a:ext uri="{FF2B5EF4-FFF2-40B4-BE49-F238E27FC236}">
                <a16:creationId xmlns:a16="http://schemas.microsoft.com/office/drawing/2014/main" id="{74A2DD48-6EDB-BC4D-96A2-BA066FAA827C}"/>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6" name="Date Placeholder 3">
            <a:extLst>
              <a:ext uri="{FF2B5EF4-FFF2-40B4-BE49-F238E27FC236}">
                <a16:creationId xmlns:a16="http://schemas.microsoft.com/office/drawing/2014/main" id="{95540311-DB5A-8444-A671-3CAEF937BF9E}"/>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10/7/22</a:t>
            </a:fld>
            <a:endParaRPr lang="en-US" dirty="0"/>
          </a:p>
        </p:txBody>
      </p:sp>
    </p:spTree>
    <p:extLst>
      <p:ext uri="{BB962C8B-B14F-4D97-AF65-F5344CB8AC3E}">
        <p14:creationId xmlns:p14="http://schemas.microsoft.com/office/powerpoint/2010/main" val="3447001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94920DE-F4F3-3C41-A38E-E1EF78B64B59}"/>
              </a:ext>
            </a:extLst>
          </p:cNvPr>
          <p:cNvSpPr/>
          <p:nvPr userDrawn="1"/>
        </p:nvSpPr>
        <p:spPr>
          <a:xfrm>
            <a:off x="-83457" y="6477624"/>
            <a:ext cx="12438743" cy="4964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Footer Placeholder 2">
            <a:extLst>
              <a:ext uri="{FF2B5EF4-FFF2-40B4-BE49-F238E27FC236}">
                <a16:creationId xmlns:a16="http://schemas.microsoft.com/office/drawing/2014/main" id="{42980C71-7E56-BB44-81EC-F71521DB30EC}"/>
              </a:ext>
            </a:extLst>
          </p:cNvPr>
          <p:cNvSpPr>
            <a:spLocks noGrp="1"/>
          </p:cNvSpPr>
          <p:nvPr>
            <p:ph type="ftr" sz="quarter" idx="11"/>
          </p:nvPr>
        </p:nvSpPr>
        <p:spPr/>
        <p:txBody>
          <a:bodyPr/>
          <a:lstStyle>
            <a:lvl1pPr>
              <a:defRPr baseline="0">
                <a:solidFill>
                  <a:schemeClr val="bg2"/>
                </a:solidFill>
              </a:defRPr>
            </a:lvl1pPr>
          </a:lstStyle>
          <a:p>
            <a:endParaRPr lang="en-US" dirty="0"/>
          </a:p>
        </p:txBody>
      </p:sp>
      <p:sp>
        <p:nvSpPr>
          <p:cNvPr id="4" name="Slide Number Placeholder 3">
            <a:extLst>
              <a:ext uri="{FF2B5EF4-FFF2-40B4-BE49-F238E27FC236}">
                <a16:creationId xmlns:a16="http://schemas.microsoft.com/office/drawing/2014/main" id="{C21FA998-67AC-AF42-903F-83F635E59AA0}"/>
              </a:ext>
            </a:extLst>
          </p:cNvPr>
          <p:cNvSpPr>
            <a:spLocks noGrp="1"/>
          </p:cNvSpPr>
          <p:nvPr>
            <p:ph type="sldNum" sz="quarter" idx="12"/>
          </p:nvPr>
        </p:nvSpPr>
        <p:spPr/>
        <p:txBody>
          <a:bodyPr/>
          <a:lstStyle>
            <a:lvl1pPr>
              <a:defRPr baseline="0">
                <a:solidFill>
                  <a:schemeClr val="bg2"/>
                </a:solidFill>
              </a:defRPr>
            </a:lvl1pPr>
          </a:lstStyle>
          <a:p>
            <a:fld id="{D19490E2-CA85-C940-B72C-CCD4B452E0DB}" type="slidenum">
              <a:rPr lang="en-US" smtClean="0"/>
              <a:pPr/>
              <a:t>‹#›</a:t>
            </a:fld>
            <a:endParaRPr lang="en-US" dirty="0"/>
          </a:p>
        </p:txBody>
      </p:sp>
      <p:sp>
        <p:nvSpPr>
          <p:cNvPr id="5" name="Rectangle 4">
            <a:extLst>
              <a:ext uri="{FF2B5EF4-FFF2-40B4-BE49-F238E27FC236}">
                <a16:creationId xmlns:a16="http://schemas.microsoft.com/office/drawing/2014/main" id="{BA98943E-9E00-8944-B9D1-AFA4B475EE50}"/>
              </a:ext>
            </a:extLst>
          </p:cNvPr>
          <p:cNvSpPr/>
          <p:nvPr userDrawn="1"/>
        </p:nvSpPr>
        <p:spPr>
          <a:xfrm>
            <a:off x="11543071" y="0"/>
            <a:ext cx="648929" cy="41098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oogle Shape;33;p13">
            <a:extLst>
              <a:ext uri="{FF2B5EF4-FFF2-40B4-BE49-F238E27FC236}">
                <a16:creationId xmlns:a16="http://schemas.microsoft.com/office/drawing/2014/main" id="{14F3EB22-F4D2-754A-AB85-DAA4305252E0}"/>
              </a:ext>
            </a:extLst>
          </p:cNvPr>
          <p:cNvPicPr preferRelativeResize="0"/>
          <p:nvPr userDrawn="1"/>
        </p:nvPicPr>
        <p:blipFill rotWithShape="1">
          <a:blip r:embed="rId2">
            <a:alphaModFix amt="40000"/>
          </a:blip>
          <a:srcRect/>
          <a:stretch/>
        </p:blipFill>
        <p:spPr>
          <a:xfrm>
            <a:off x="156750" y="6547264"/>
            <a:ext cx="1981200" cy="274320"/>
          </a:xfrm>
          <a:prstGeom prst="rect">
            <a:avLst/>
          </a:prstGeom>
          <a:noFill/>
          <a:ln>
            <a:noFill/>
          </a:ln>
        </p:spPr>
      </p:pic>
    </p:spTree>
    <p:extLst>
      <p:ext uri="{BB962C8B-B14F-4D97-AF65-F5344CB8AC3E}">
        <p14:creationId xmlns:p14="http://schemas.microsoft.com/office/powerpoint/2010/main" val="3983468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E774F-50A5-E14E-AAEC-14855327C1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7FC1686-80B3-8A4B-9736-F0316A436B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BCD0AB-9D3A-5C41-8CF6-96FEC7FE57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692A7C02-06ED-8946-9533-9CC994F56D38}"/>
              </a:ext>
            </a:extLst>
          </p:cNvPr>
          <p:cNvSpPr>
            <a:spLocks noGrp="1"/>
          </p:cNvSpPr>
          <p:nvPr>
            <p:ph type="ftr" sz="quarter" idx="11"/>
          </p:nvPr>
        </p:nvSpPr>
        <p:spPr/>
        <p:txBody>
          <a:bodyPr/>
          <a:lstStyle/>
          <a:p>
            <a:r>
              <a:rPr lang="en-US" dirty="0"/>
              <a:t>CIS 5210/4210</a:t>
            </a:r>
          </a:p>
        </p:txBody>
      </p:sp>
      <p:sp>
        <p:nvSpPr>
          <p:cNvPr id="7" name="Slide Number Placeholder 6">
            <a:extLst>
              <a:ext uri="{FF2B5EF4-FFF2-40B4-BE49-F238E27FC236}">
                <a16:creationId xmlns:a16="http://schemas.microsoft.com/office/drawing/2014/main" id="{3336EB30-E3CB-CC41-9AE9-BCE86A9CF0CC}"/>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8" name="Date Placeholder 3">
            <a:extLst>
              <a:ext uri="{FF2B5EF4-FFF2-40B4-BE49-F238E27FC236}">
                <a16:creationId xmlns:a16="http://schemas.microsoft.com/office/drawing/2014/main" id="{F5B1E8B3-7FC3-0A49-B31A-DDA22EA8F571}"/>
              </a:ext>
            </a:extLst>
          </p:cNvPr>
          <p:cNvSpPr>
            <a:spLocks noGrp="1"/>
          </p:cNvSpPr>
          <p:nvPr>
            <p:ph type="dt" sz="half" idx="13"/>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10/7/22</a:t>
            </a:fld>
            <a:endParaRPr lang="en-US" dirty="0"/>
          </a:p>
        </p:txBody>
      </p:sp>
    </p:spTree>
    <p:extLst>
      <p:ext uri="{BB962C8B-B14F-4D97-AF65-F5344CB8AC3E}">
        <p14:creationId xmlns:p14="http://schemas.microsoft.com/office/powerpoint/2010/main" val="2422068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F4060-0D54-D247-B80E-D31A33DBC4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1C2D2A0-C12B-DC42-A002-CB51BD7996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80596B5-0412-8141-B230-2031172B90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287654FC-5288-CA42-A392-8D4125FD1CCD}"/>
              </a:ext>
            </a:extLst>
          </p:cNvPr>
          <p:cNvSpPr>
            <a:spLocks noGrp="1"/>
          </p:cNvSpPr>
          <p:nvPr>
            <p:ph type="ftr" sz="quarter" idx="11"/>
          </p:nvPr>
        </p:nvSpPr>
        <p:spPr/>
        <p:txBody>
          <a:bodyPr/>
          <a:lstStyle/>
          <a:p>
            <a:r>
              <a:rPr lang="en-US" dirty="0"/>
              <a:t>CIS 5210/4210</a:t>
            </a:r>
          </a:p>
        </p:txBody>
      </p:sp>
      <p:sp>
        <p:nvSpPr>
          <p:cNvPr id="7" name="Slide Number Placeholder 6">
            <a:extLst>
              <a:ext uri="{FF2B5EF4-FFF2-40B4-BE49-F238E27FC236}">
                <a16:creationId xmlns:a16="http://schemas.microsoft.com/office/drawing/2014/main" id="{85FCCC7A-6E1D-DC4A-A12F-30980DCAD3C2}"/>
              </a:ext>
            </a:extLst>
          </p:cNvPr>
          <p:cNvSpPr>
            <a:spLocks noGrp="1"/>
          </p:cNvSpPr>
          <p:nvPr>
            <p:ph type="sldNum" sz="quarter" idx="12"/>
          </p:nvPr>
        </p:nvSpPr>
        <p:spPr/>
        <p:txBody>
          <a:bodyPr/>
          <a:lstStyle/>
          <a:p>
            <a:fld id="{D19490E2-CA85-C940-B72C-CCD4B452E0DB}" type="slidenum">
              <a:rPr lang="en-US" smtClean="0"/>
              <a:t>‹#›</a:t>
            </a:fld>
            <a:endParaRPr lang="en-US"/>
          </a:p>
        </p:txBody>
      </p:sp>
      <p:sp>
        <p:nvSpPr>
          <p:cNvPr id="8" name="Date Placeholder 3">
            <a:extLst>
              <a:ext uri="{FF2B5EF4-FFF2-40B4-BE49-F238E27FC236}">
                <a16:creationId xmlns:a16="http://schemas.microsoft.com/office/drawing/2014/main" id="{4676E1BE-53C9-0147-8AE4-A8FCEB505E0F}"/>
              </a:ext>
            </a:extLst>
          </p:cNvPr>
          <p:cNvSpPr>
            <a:spLocks noGrp="1"/>
          </p:cNvSpPr>
          <p:nvPr>
            <p:ph type="dt" sz="half" idx="13"/>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10/7/22</a:t>
            </a:fld>
            <a:endParaRPr lang="en-US" dirty="0"/>
          </a:p>
        </p:txBody>
      </p:sp>
    </p:spTree>
    <p:extLst>
      <p:ext uri="{BB962C8B-B14F-4D97-AF65-F5344CB8AC3E}">
        <p14:creationId xmlns:p14="http://schemas.microsoft.com/office/powerpoint/2010/main" val="3489581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Google Shape;28;p12">
            <a:extLst>
              <a:ext uri="{FF2B5EF4-FFF2-40B4-BE49-F238E27FC236}">
                <a16:creationId xmlns:a16="http://schemas.microsoft.com/office/drawing/2014/main" id="{D565B97B-D174-6041-8128-9644BDEA392B}"/>
              </a:ext>
            </a:extLst>
          </p:cNvPr>
          <p:cNvSpPr/>
          <p:nvPr userDrawn="1"/>
        </p:nvSpPr>
        <p:spPr>
          <a:xfrm>
            <a:off x="0" y="6486300"/>
            <a:ext cx="12192000" cy="371700"/>
          </a:xfrm>
          <a:prstGeom prst="rect">
            <a:avLst/>
          </a:prstGeom>
          <a:solidFill>
            <a:srgbClr val="37066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 name="Google Shape;29;p12">
            <a:extLst>
              <a:ext uri="{FF2B5EF4-FFF2-40B4-BE49-F238E27FC236}">
                <a16:creationId xmlns:a16="http://schemas.microsoft.com/office/drawing/2014/main" id="{BCE5A042-1C99-BF4D-B2B0-CC442047FEFA}"/>
              </a:ext>
            </a:extLst>
          </p:cNvPr>
          <p:cNvPicPr preferRelativeResize="0"/>
          <p:nvPr userDrawn="1"/>
        </p:nvPicPr>
        <p:blipFill rotWithShape="1">
          <a:blip r:embed="rId11">
            <a:alphaModFix/>
          </a:blip>
          <a:srcRect/>
          <a:stretch/>
        </p:blipFill>
        <p:spPr>
          <a:xfrm>
            <a:off x="53875" y="6501549"/>
            <a:ext cx="1780175" cy="341200"/>
          </a:xfrm>
          <a:prstGeom prst="rect">
            <a:avLst/>
          </a:prstGeom>
          <a:noFill/>
          <a:ln>
            <a:noFill/>
          </a:ln>
        </p:spPr>
      </p:pic>
      <p:sp>
        <p:nvSpPr>
          <p:cNvPr id="2" name="Title Placeholder 1">
            <a:extLst>
              <a:ext uri="{FF2B5EF4-FFF2-40B4-BE49-F238E27FC236}">
                <a16:creationId xmlns:a16="http://schemas.microsoft.com/office/drawing/2014/main" id="{31DC393A-D59D-9547-9124-7E756C3F1D84}"/>
              </a:ext>
            </a:extLst>
          </p:cNvPr>
          <p:cNvSpPr>
            <a:spLocks noGrp="1"/>
          </p:cNvSpPr>
          <p:nvPr>
            <p:ph type="title"/>
          </p:nvPr>
        </p:nvSpPr>
        <p:spPr>
          <a:xfrm>
            <a:off x="399673" y="365125"/>
            <a:ext cx="10954127" cy="7720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53FD086-4C25-CA48-906F-2DB2697E0F0C}"/>
              </a:ext>
            </a:extLst>
          </p:cNvPr>
          <p:cNvSpPr>
            <a:spLocks noGrp="1"/>
          </p:cNvSpPr>
          <p:nvPr>
            <p:ph type="body" idx="1"/>
          </p:nvPr>
        </p:nvSpPr>
        <p:spPr>
          <a:xfrm>
            <a:off x="399673" y="1348547"/>
            <a:ext cx="10515600" cy="47938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F1B887-4C7C-6E4A-9988-EDE9C4567C5D}"/>
              </a:ext>
            </a:extLst>
          </p:cNvPr>
          <p:cNvSpPr>
            <a:spLocks noGrp="1"/>
          </p:cNvSpPr>
          <p:nvPr>
            <p:ph type="ftr" sz="quarter" idx="3"/>
          </p:nvPr>
        </p:nvSpPr>
        <p:spPr>
          <a:xfrm>
            <a:off x="4038600" y="6492875"/>
            <a:ext cx="4114800" cy="365125"/>
          </a:xfrm>
          <a:prstGeom prst="rect">
            <a:avLst/>
          </a:prstGeom>
        </p:spPr>
        <p:txBody>
          <a:bodyPr vert="horz" lIns="91440" tIns="45720" rIns="91440" bIns="45720" rtlCol="0" anchor="ctr"/>
          <a:lstStyle>
            <a:lvl1pPr algn="ctr">
              <a:defRPr sz="1200" baseline="0">
                <a:solidFill>
                  <a:schemeClr val="bg1"/>
                </a:solidFill>
              </a:defRPr>
            </a:lvl1pPr>
          </a:lstStyle>
          <a:p>
            <a:r>
              <a:rPr lang="en-US" dirty="0"/>
              <a:t>CIS 521/421</a:t>
            </a:r>
          </a:p>
        </p:txBody>
      </p:sp>
      <p:sp>
        <p:nvSpPr>
          <p:cNvPr id="6" name="Slide Number Placeholder 5">
            <a:extLst>
              <a:ext uri="{FF2B5EF4-FFF2-40B4-BE49-F238E27FC236}">
                <a16:creationId xmlns:a16="http://schemas.microsoft.com/office/drawing/2014/main" id="{3CBF8E9F-3683-B847-B87A-A5004D7EAE00}"/>
              </a:ext>
            </a:extLst>
          </p:cNvPr>
          <p:cNvSpPr>
            <a:spLocks noGrp="1"/>
          </p:cNvSpPr>
          <p:nvPr>
            <p:ph type="sldNum" sz="quarter" idx="4"/>
          </p:nvPr>
        </p:nvSpPr>
        <p:spPr>
          <a:xfrm>
            <a:off x="9394925" y="6477624"/>
            <a:ext cx="2743200" cy="365125"/>
          </a:xfrm>
          <a:prstGeom prst="rect">
            <a:avLst/>
          </a:prstGeom>
        </p:spPr>
        <p:txBody>
          <a:bodyPr vert="horz" lIns="91440" tIns="45720" rIns="91440" bIns="45720" rtlCol="0" anchor="ctr"/>
          <a:lstStyle>
            <a:lvl1pPr algn="r">
              <a:defRPr sz="1200" baseline="0">
                <a:solidFill>
                  <a:schemeClr val="bg1"/>
                </a:solidFill>
              </a:defRPr>
            </a:lvl1pPr>
          </a:lstStyle>
          <a:p>
            <a:fld id="{D19490E2-CA85-C940-B72C-CCD4B452E0DB}" type="slidenum">
              <a:rPr lang="en-US" smtClean="0"/>
              <a:pPr/>
              <a:t>‹#›</a:t>
            </a:fld>
            <a:endParaRPr lang="en-US"/>
          </a:p>
        </p:txBody>
      </p:sp>
      <p:grpSp>
        <p:nvGrpSpPr>
          <p:cNvPr id="16" name="Group 15">
            <a:extLst>
              <a:ext uri="{FF2B5EF4-FFF2-40B4-BE49-F238E27FC236}">
                <a16:creationId xmlns:a16="http://schemas.microsoft.com/office/drawing/2014/main" id="{01B726FF-CD68-6C4A-97EB-7FBB0885F1DC}"/>
              </a:ext>
            </a:extLst>
          </p:cNvPr>
          <p:cNvGrpSpPr/>
          <p:nvPr userDrawn="1"/>
        </p:nvGrpSpPr>
        <p:grpSpPr>
          <a:xfrm>
            <a:off x="11601300" y="0"/>
            <a:ext cx="593325" cy="3948265"/>
            <a:chOff x="11601300" y="0"/>
            <a:chExt cx="593325" cy="3948265"/>
          </a:xfrm>
        </p:grpSpPr>
        <p:pic>
          <p:nvPicPr>
            <p:cNvPr id="14" name="Google Shape;66;p2">
              <a:extLst>
                <a:ext uri="{FF2B5EF4-FFF2-40B4-BE49-F238E27FC236}">
                  <a16:creationId xmlns:a16="http://schemas.microsoft.com/office/drawing/2014/main" id="{5C25E95F-928A-AA44-9141-A0CD197DE662}"/>
                </a:ext>
              </a:extLst>
            </p:cNvPr>
            <p:cNvPicPr preferRelativeResize="0"/>
            <p:nvPr userDrawn="1"/>
          </p:nvPicPr>
          <p:blipFill rotWithShape="1">
            <a:blip r:embed="rId12">
              <a:alphaModFix/>
              <a:extLst>
                <a:ext uri="{28A0092B-C50C-407E-A947-70E740481C1C}">
                  <a14:useLocalDpi xmlns:a14="http://schemas.microsoft.com/office/drawing/2010/main"/>
                </a:ext>
              </a:extLst>
            </a:blip>
            <a:srcRect b="-231"/>
            <a:stretch/>
          </p:blipFill>
          <p:spPr>
            <a:xfrm>
              <a:off x="11603925" y="0"/>
              <a:ext cx="590700" cy="3772950"/>
            </a:xfrm>
            <a:prstGeom prst="rect">
              <a:avLst/>
            </a:prstGeom>
            <a:noFill/>
            <a:ln>
              <a:noFill/>
            </a:ln>
          </p:spPr>
        </p:pic>
        <p:sp>
          <p:nvSpPr>
            <p:cNvPr id="15" name="Google Shape;67;p2">
              <a:extLst>
                <a:ext uri="{FF2B5EF4-FFF2-40B4-BE49-F238E27FC236}">
                  <a16:creationId xmlns:a16="http://schemas.microsoft.com/office/drawing/2014/main" id="{5F44F4FB-7E8D-964F-B615-5D01B9861B33}"/>
                </a:ext>
              </a:extLst>
            </p:cNvPr>
            <p:cNvSpPr/>
            <p:nvPr userDrawn="1"/>
          </p:nvSpPr>
          <p:spPr>
            <a:xfrm>
              <a:off x="11601300" y="3745465"/>
              <a:ext cx="590700" cy="202800"/>
            </a:xfrm>
            <a:prstGeom prst="rect">
              <a:avLst/>
            </a:prstGeom>
            <a:solidFill>
              <a:srgbClr val="37066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dirty="0">
                <a:solidFill>
                  <a:srgbClr val="FFFFFF"/>
                </a:solidFill>
                <a:latin typeface="Calibri"/>
                <a:ea typeface="Calibri"/>
                <a:cs typeface="Calibri"/>
                <a:sym typeface="Calibri"/>
              </a:endParaRPr>
            </a:p>
          </p:txBody>
        </p:sp>
      </p:grpSp>
      <p:sp>
        <p:nvSpPr>
          <p:cNvPr id="4" name="Date Placeholder 3">
            <a:extLst>
              <a:ext uri="{FF2B5EF4-FFF2-40B4-BE49-F238E27FC236}">
                <a16:creationId xmlns:a16="http://schemas.microsoft.com/office/drawing/2014/main" id="{901A42E8-F234-084A-9923-0DC9FAABB4DB}"/>
              </a:ext>
            </a:extLst>
          </p:cNvPr>
          <p:cNvSpPr>
            <a:spLocks noGrp="1"/>
          </p:cNvSpPr>
          <p:nvPr>
            <p:ph type="dt" sz="half" idx="2"/>
          </p:nvPr>
        </p:nvSpPr>
        <p:spPr>
          <a:xfrm>
            <a:off x="2361077" y="6501551"/>
            <a:ext cx="871995" cy="365125"/>
          </a:xfrm>
          <a:prstGeom prst="rect">
            <a:avLst/>
          </a:prstGeom>
        </p:spPr>
        <p:txBody>
          <a:bodyPr vert="horz" lIns="91440" tIns="45720" rIns="91440" bIns="45720" rtlCol="0" anchor="ctr"/>
          <a:lstStyle>
            <a:lvl1pPr algn="ctr">
              <a:defRPr sz="1200" baseline="0">
                <a:solidFill>
                  <a:schemeClr val="accent1"/>
                </a:solidFill>
              </a:defRPr>
            </a:lvl1pPr>
          </a:lstStyle>
          <a:p>
            <a:fld id="{57CDB739-3FE7-304C-9B85-232A9C62DCD3}" type="datetimeFigureOut">
              <a:rPr lang="en-US" smtClean="0"/>
              <a:pPr/>
              <a:t>10/7/22</a:t>
            </a:fld>
            <a:endParaRPr lang="en-US" dirty="0"/>
          </a:p>
        </p:txBody>
      </p:sp>
    </p:spTree>
    <p:extLst>
      <p:ext uri="{BB962C8B-B14F-4D97-AF65-F5344CB8AC3E}">
        <p14:creationId xmlns:p14="http://schemas.microsoft.com/office/powerpoint/2010/main" val="10936226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3200" b="1" i="0" kern="1200" baseline="0">
          <a:solidFill>
            <a:schemeClr val="accent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2.emf"/><Relationship Id="rId5" Type="http://schemas.openxmlformats.org/officeDocument/2006/relationships/image" Target="../media/image11.tiff"/><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2.emf"/><Relationship Id="rId4" Type="http://schemas.openxmlformats.org/officeDocument/2006/relationships/image" Target="../media/image11.tiff"/></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2.emf"/><Relationship Id="rId4" Type="http://schemas.openxmlformats.org/officeDocument/2006/relationships/image" Target="../media/image11.tiff"/></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6.emf"/></Relationships>
</file>

<file path=ppt/slides/_rels/slide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16.emf"/><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2.emf"/><Relationship Id="rId4" Type="http://schemas.openxmlformats.org/officeDocument/2006/relationships/image" Target="../media/image11.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2.emf"/><Relationship Id="rId4" Type="http://schemas.openxmlformats.org/officeDocument/2006/relationships/image" Target="../media/image11.tiff"/></Relationships>
</file>

<file path=ppt/slides/_rels/slide8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2.emf"/><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7C86E-9E8B-C44E-9E28-53D304F812C8}"/>
              </a:ext>
            </a:extLst>
          </p:cNvPr>
          <p:cNvSpPr>
            <a:spLocks noGrp="1"/>
          </p:cNvSpPr>
          <p:nvPr>
            <p:ph type="ctrTitle"/>
          </p:nvPr>
        </p:nvSpPr>
        <p:spPr/>
        <p:txBody>
          <a:bodyPr>
            <a:normAutofit/>
          </a:bodyPr>
          <a:lstStyle/>
          <a:p>
            <a:r>
              <a:rPr lang="en-US" dirty="0"/>
              <a:t>Logical Agents</a:t>
            </a:r>
          </a:p>
        </p:txBody>
      </p:sp>
      <p:sp>
        <p:nvSpPr>
          <p:cNvPr id="3" name="Subtitle 2">
            <a:extLst>
              <a:ext uri="{FF2B5EF4-FFF2-40B4-BE49-F238E27FC236}">
                <a16:creationId xmlns:a16="http://schemas.microsoft.com/office/drawing/2014/main" id="{6FAFBDBC-AABD-DC4B-BBC9-7C7BE6B4B83A}"/>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040471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b="1" dirty="0"/>
              <a:t>Actuators:</a:t>
            </a:r>
          </a:p>
          <a:p>
            <a:r>
              <a:rPr lang="en-US" dirty="0"/>
              <a:t>R2 can move </a:t>
            </a:r>
            <a:r>
              <a:rPr lang="en-US" i="1" dirty="0"/>
              <a:t>Forward, </a:t>
            </a:r>
            <a:r>
              <a:rPr lang="en-US" i="1" dirty="0" err="1"/>
              <a:t>TurnLeft</a:t>
            </a:r>
            <a:r>
              <a:rPr lang="en-US" i="1" dirty="0"/>
              <a:t>, Turn right.</a:t>
            </a:r>
          </a:p>
          <a:p>
            <a:r>
              <a:rPr lang="en-US" dirty="0"/>
              <a:t>Agent dies if it moves into a pit or a Wumpus square.</a:t>
            </a:r>
          </a:p>
          <a:p>
            <a:r>
              <a:rPr lang="en-US" i="1" dirty="0"/>
              <a:t>Grab</a:t>
            </a:r>
            <a:r>
              <a:rPr lang="en-US" dirty="0"/>
              <a:t> can pick up Luke.</a:t>
            </a:r>
          </a:p>
          <a:p>
            <a:r>
              <a:rPr lang="en-US" i="1" dirty="0"/>
              <a:t>Shoot</a:t>
            </a:r>
            <a:r>
              <a:rPr lang="en-US" dirty="0"/>
              <a:t> fires blaster bolt in a straight line in the direction that R2D2 is facing.</a:t>
            </a:r>
          </a:p>
          <a:p>
            <a:r>
              <a:rPr lang="en-US" dirty="0"/>
              <a:t>If the blaster hits the </a:t>
            </a:r>
            <a:r>
              <a:rPr lang="en-US" dirty="0" err="1"/>
              <a:t>Wampa</a:t>
            </a:r>
            <a:r>
              <a:rPr lang="en-US" dirty="0"/>
              <a:t>, it dies.  R2 only has enough power for one shot.</a:t>
            </a:r>
          </a:p>
          <a:p>
            <a:r>
              <a:rPr lang="en-US" i="1" dirty="0"/>
              <a:t>Climb</a:t>
            </a:r>
            <a:r>
              <a:rPr lang="en-US" dirty="0"/>
              <a:t> gets R2 out of the cave but only works in [1, 1]</a:t>
            </a:r>
            <a:endParaRPr lang="en-US" i="1" dirty="0"/>
          </a:p>
        </p:txBody>
      </p:sp>
      <p:grpSp>
        <p:nvGrpSpPr>
          <p:cNvPr id="25" name="Group 24">
            <a:extLst>
              <a:ext uri="{FF2B5EF4-FFF2-40B4-BE49-F238E27FC236}">
                <a16:creationId xmlns:a16="http://schemas.microsoft.com/office/drawing/2014/main" id="{577EB646-2F66-7C4D-8B11-F3C11A18321A}"/>
              </a:ext>
            </a:extLst>
          </p:cNvPr>
          <p:cNvGrpSpPr/>
          <p:nvPr/>
        </p:nvGrpSpPr>
        <p:grpSpPr>
          <a:xfrm>
            <a:off x="6288506" y="1009755"/>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6"/>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919B38D3-135F-C446-9F3D-FC603570C7AF}"/>
              </a:ext>
            </a:extLst>
          </p:cNvPr>
          <p:cNvSpPr/>
          <p:nvPr/>
        </p:nvSpPr>
        <p:spPr>
          <a:xfrm>
            <a:off x="8943311" y="2394599"/>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210229" y="1127682"/>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cxnSp>
        <p:nvCxnSpPr>
          <p:cNvPr id="6" name="Straight Connector 5">
            <a:extLst>
              <a:ext uri="{FF2B5EF4-FFF2-40B4-BE49-F238E27FC236}">
                <a16:creationId xmlns:a16="http://schemas.microsoft.com/office/drawing/2014/main" id="{6BF89452-D591-8843-8C2C-928DC2BB6FC8}"/>
              </a:ext>
            </a:extLst>
          </p:cNvPr>
          <p:cNvCxnSpPr>
            <a:cxnSpLocks/>
          </p:cNvCxnSpPr>
          <p:nvPr/>
        </p:nvCxnSpPr>
        <p:spPr>
          <a:xfrm>
            <a:off x="7007053" y="5064898"/>
            <a:ext cx="4342628" cy="0"/>
          </a:xfrm>
          <a:prstGeom prst="line">
            <a:avLst/>
          </a:prstGeom>
          <a:ln w="50800">
            <a:solidFill>
              <a:srgbClr val="FA000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5860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1000"/>
                                        <p:tgtEl>
                                          <p:spTgt spid="6"/>
                                        </p:tgtEl>
                                      </p:cBhvr>
                                    </p:animEffect>
                                  </p:childTnLst>
                                  <p:subTnLst>
                                    <p:audio>
                                      <p:cMediaNode>
                                        <p:cTn display="0" masterRel="sameClick">
                                          <p:stCondLst>
                                            <p:cond evt="begin" delay="0">
                                              <p:tn val="5"/>
                                            </p:cond>
                                          </p:stCondLst>
                                          <p:endCondLst>
                                            <p:cond evt="onStopAudio" delay="0">
                                              <p:tgtEl>
                                                <p:sldTgt/>
                                              </p:tgtEl>
                                            </p:cond>
                                          </p:endCondLst>
                                        </p:cTn>
                                        <p:tgtEl>
                                          <p:sndTgt r:embed="rId3" name="laser.wav"/>
                                        </p:tgtEl>
                                      </p:cMediaNode>
                                    </p:audio>
                                  </p:subTnLst>
                                </p:cTn>
                              </p:par>
                            </p:childTnLst>
                          </p:cTn>
                        </p:par>
                        <p:par>
                          <p:cTn id="8" fill="hold">
                            <p:stCondLst>
                              <p:cond delay="1000"/>
                            </p:stCondLst>
                            <p:childTnLst>
                              <p:par>
                                <p:cTn id="9" presetID="22" presetClass="exit" presetSubtype="8" fill="hold" nodeType="afterEffect">
                                  <p:stCondLst>
                                    <p:cond delay="0"/>
                                  </p:stCondLst>
                                  <p:childTnLst>
                                    <p:animEffect transition="out" filter="wipe(left)">
                                      <p:cBhvr>
                                        <p:cTn id="10" dur="1000"/>
                                        <p:tgtEl>
                                          <p:spTgt spid="6"/>
                                        </p:tgtEl>
                                      </p:cBhvr>
                                    </p:animEffect>
                                    <p:set>
                                      <p:cBhvr>
                                        <p:cTn id="11"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b="1" dirty="0"/>
              <a:t>Sensors:</a:t>
            </a:r>
          </a:p>
          <a:p>
            <a:r>
              <a:rPr lang="en-US" dirty="0"/>
              <a:t>In each square adjacent to the </a:t>
            </a:r>
            <a:r>
              <a:rPr lang="en-US" dirty="0" err="1"/>
              <a:t>Wampa</a:t>
            </a:r>
            <a:r>
              <a:rPr lang="en-US" dirty="0"/>
              <a:t>, R2D2’s olfactory sensor perceives a </a:t>
            </a:r>
            <a:r>
              <a:rPr lang="en-US" i="1" dirty="0"/>
              <a:t>Stench</a:t>
            </a:r>
            <a:r>
              <a:rPr lang="en-US" dirty="0"/>
              <a:t> </a:t>
            </a:r>
          </a:p>
          <a:p>
            <a:r>
              <a:rPr lang="en-US" dirty="0"/>
              <a:t>In each square adjacent to a pit, R2D2’s wind sensor perceives a </a:t>
            </a:r>
            <a:r>
              <a:rPr lang="en-US" i="1" dirty="0"/>
              <a:t>Breeze</a:t>
            </a:r>
            <a:r>
              <a:rPr lang="en-US" dirty="0"/>
              <a:t> </a:t>
            </a:r>
          </a:p>
          <a:p>
            <a:r>
              <a:rPr lang="en-US" dirty="0"/>
              <a:t>In the square with Luke, R2D2’s audio sensor perceives a </a:t>
            </a:r>
            <a:r>
              <a:rPr lang="en-US" i="1" dirty="0"/>
              <a:t>Gasp</a:t>
            </a:r>
          </a:p>
          <a:p>
            <a:r>
              <a:rPr lang="en-US" dirty="0"/>
              <a:t>When R2D2 walks into a wall it perceives a </a:t>
            </a:r>
            <a:r>
              <a:rPr lang="en-US" i="1" dirty="0"/>
              <a:t>Bump</a:t>
            </a:r>
          </a:p>
          <a:p>
            <a:r>
              <a:rPr lang="en-US" dirty="0"/>
              <a:t>When the </a:t>
            </a:r>
            <a:r>
              <a:rPr lang="en-US" dirty="0" err="1"/>
              <a:t>Wampa</a:t>
            </a:r>
            <a:r>
              <a:rPr lang="en-US" dirty="0"/>
              <a:t> is killed , R2D2’s audio sensor perceives a </a:t>
            </a:r>
            <a:r>
              <a:rPr lang="en-US" i="1" dirty="0"/>
              <a:t>Scream</a:t>
            </a:r>
          </a:p>
          <a:p>
            <a:r>
              <a:rPr lang="en-US" dirty="0"/>
              <a:t>Percept=[</a:t>
            </a:r>
            <a:r>
              <a:rPr lang="en-US" i="1" dirty="0"/>
              <a:t>Stench, Breeze, Gasp, None, None</a:t>
            </a:r>
            <a:r>
              <a:rPr lang="en-US" dirty="0"/>
              <a:t>]</a:t>
            </a:r>
          </a:p>
        </p:txBody>
      </p:sp>
      <p:grpSp>
        <p:nvGrpSpPr>
          <p:cNvPr id="83" name="Group 82">
            <a:extLst>
              <a:ext uri="{FF2B5EF4-FFF2-40B4-BE49-F238E27FC236}">
                <a16:creationId xmlns:a16="http://schemas.microsoft.com/office/drawing/2014/main" id="{69DB93BE-C0EC-2141-8069-69F839522D17}"/>
              </a:ext>
            </a:extLst>
          </p:cNvPr>
          <p:cNvGrpSpPr/>
          <p:nvPr/>
        </p:nvGrpSpPr>
        <p:grpSpPr>
          <a:xfrm>
            <a:off x="6303646" y="1009754"/>
            <a:ext cx="5740778" cy="5032375"/>
            <a:chOff x="6096000" y="1337014"/>
            <a:chExt cx="5740778" cy="5032375"/>
          </a:xfrm>
        </p:grpSpPr>
        <p:grpSp>
          <p:nvGrpSpPr>
            <p:cNvPr id="25" name="Group 24">
              <a:extLst>
                <a:ext uri="{FF2B5EF4-FFF2-40B4-BE49-F238E27FC236}">
                  <a16:creationId xmlns:a16="http://schemas.microsoft.com/office/drawing/2014/main" id="{577EB646-2F66-7C4D-8B11-F3C11A18321A}"/>
                </a:ext>
              </a:extLst>
            </p:cNvPr>
            <p:cNvGrpSpPr/>
            <p:nvPr/>
          </p:nvGrpSpPr>
          <p:grpSpPr>
            <a:xfrm>
              <a:off x="6096000" y="1337014"/>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Stench</a:t>
                </a:r>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Stench</a:t>
                </a:r>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grpSp>
        <p:sp>
          <p:nvSpPr>
            <p:cNvPr id="27" name="Oval 26">
              <a:extLst>
                <a:ext uri="{FF2B5EF4-FFF2-40B4-BE49-F238E27FC236}">
                  <a16:creationId xmlns:a16="http://schemas.microsoft.com/office/drawing/2014/main" id="{919B38D3-135F-C446-9F3D-FC603570C7AF}"/>
                </a:ext>
              </a:extLst>
            </p:cNvPr>
            <p:cNvSpPr/>
            <p:nvPr/>
          </p:nvSpPr>
          <p:spPr>
            <a:xfrm>
              <a:off x="8750805" y="2721858"/>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017723" y="1454941"/>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750805" y="5238046"/>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grpSp>
          <p:nvGrpSpPr>
            <p:cNvPr id="39" name="Group 38">
              <a:extLst>
                <a:ext uri="{FF2B5EF4-FFF2-40B4-BE49-F238E27FC236}">
                  <a16:creationId xmlns:a16="http://schemas.microsoft.com/office/drawing/2014/main" id="{41F410CD-49D2-C948-8F2B-DBD5CA645A37}"/>
                </a:ext>
              </a:extLst>
            </p:cNvPr>
            <p:cNvGrpSpPr/>
            <p:nvPr/>
          </p:nvGrpSpPr>
          <p:grpSpPr>
            <a:xfrm>
              <a:off x="6297861" y="1597025"/>
              <a:ext cx="819731" cy="238125"/>
              <a:chOff x="6297861" y="1597025"/>
              <a:chExt cx="819731" cy="238125"/>
            </a:xfrm>
          </p:grpSpPr>
          <p:sp>
            <p:nvSpPr>
              <p:cNvPr id="33" name="Freeform 32">
                <a:extLst>
                  <a:ext uri="{FF2B5EF4-FFF2-40B4-BE49-F238E27FC236}">
                    <a16:creationId xmlns:a16="http://schemas.microsoft.com/office/drawing/2014/main" id="{54B5178A-CA35-FD49-A781-49E668B4B0F8}"/>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075E1669-BBB2-FC47-BAF9-CAFB282A2BD8}"/>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5EEBBDF9-7D58-2147-9A38-CCA0DCF4F034}"/>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35">
                <a:extLst>
                  <a:ext uri="{FF2B5EF4-FFF2-40B4-BE49-F238E27FC236}">
                    <a16:creationId xmlns:a16="http://schemas.microsoft.com/office/drawing/2014/main" id="{709EE927-963D-E24B-AD9C-82FB41B8BB9C}"/>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a:extLst>
                  <a:ext uri="{FF2B5EF4-FFF2-40B4-BE49-F238E27FC236}">
                    <a16:creationId xmlns:a16="http://schemas.microsoft.com/office/drawing/2014/main" id="{E92FBB36-ACDE-6D42-9D7F-98B6D904958A}"/>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a:extLst>
                  <a:ext uri="{FF2B5EF4-FFF2-40B4-BE49-F238E27FC236}">
                    <a16:creationId xmlns:a16="http://schemas.microsoft.com/office/drawing/2014/main" id="{A87B8597-C0C2-6A44-BD59-8C49C31AF0C9}"/>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6176E962-E426-AB4A-97FD-F9C9EE16688E}"/>
                </a:ext>
              </a:extLst>
            </p:cNvPr>
            <p:cNvGrpSpPr/>
            <p:nvPr/>
          </p:nvGrpSpPr>
          <p:grpSpPr>
            <a:xfrm>
              <a:off x="6331568" y="2082830"/>
              <a:ext cx="753473" cy="252429"/>
              <a:chOff x="6179168" y="1930430"/>
              <a:chExt cx="753473" cy="252429"/>
            </a:xfrm>
          </p:grpSpPr>
          <p:sp>
            <p:nvSpPr>
              <p:cNvPr id="41" name="Freeform 40">
                <a:extLst>
                  <a:ext uri="{FF2B5EF4-FFF2-40B4-BE49-F238E27FC236}">
                    <a16:creationId xmlns:a16="http://schemas.microsoft.com/office/drawing/2014/main" id="{121DFFEF-3112-8E4B-AC4F-56235A176E22}"/>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41">
                <a:extLst>
                  <a:ext uri="{FF2B5EF4-FFF2-40B4-BE49-F238E27FC236}">
                    <a16:creationId xmlns:a16="http://schemas.microsoft.com/office/drawing/2014/main" id="{6798CBE0-C30A-044D-9BE5-43B1EF3C2697}"/>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EBA80416-73EC-2A4E-A7AE-2003FC8976D3}"/>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A0706E1A-7FCF-744A-9B28-2CA3313F6F91}"/>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a:extLst>
                  <a:ext uri="{FF2B5EF4-FFF2-40B4-BE49-F238E27FC236}">
                    <a16:creationId xmlns:a16="http://schemas.microsoft.com/office/drawing/2014/main" id="{1528A4E3-0BA0-8F4C-8890-45787829B35B}"/>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D53E2D24-9A91-6D4F-A731-CC2F5B36F483}"/>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70977653-A395-6C41-9C3C-6982E264F821}"/>
                </a:ext>
              </a:extLst>
            </p:cNvPr>
            <p:cNvGrpSpPr/>
            <p:nvPr/>
          </p:nvGrpSpPr>
          <p:grpSpPr>
            <a:xfrm>
              <a:off x="6347111" y="4086576"/>
              <a:ext cx="819731" cy="238125"/>
              <a:chOff x="6297861" y="1597025"/>
              <a:chExt cx="819731" cy="238125"/>
            </a:xfrm>
          </p:grpSpPr>
          <p:sp>
            <p:nvSpPr>
              <p:cNvPr id="48" name="Freeform 47">
                <a:extLst>
                  <a:ext uri="{FF2B5EF4-FFF2-40B4-BE49-F238E27FC236}">
                    <a16:creationId xmlns:a16="http://schemas.microsoft.com/office/drawing/2014/main" id="{0F841E97-DC1B-5F49-AD27-244C4A972FFB}"/>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CFB1A20A-8E43-9C49-84B0-8F73E8C50963}"/>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173866B2-EC61-9440-909C-36E0C657FA1C}"/>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EFAC2841-B73F-7946-88DB-0F48940F5952}"/>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8925D9E6-0EE9-1A49-83B1-0C8F612C1365}"/>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52">
                <a:extLst>
                  <a:ext uri="{FF2B5EF4-FFF2-40B4-BE49-F238E27FC236}">
                    <a16:creationId xmlns:a16="http://schemas.microsoft.com/office/drawing/2014/main" id="{A8E14C95-9765-E04A-90B3-0F774C1D7F67}"/>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 name="Group 53">
              <a:extLst>
                <a:ext uri="{FF2B5EF4-FFF2-40B4-BE49-F238E27FC236}">
                  <a16:creationId xmlns:a16="http://schemas.microsoft.com/office/drawing/2014/main" id="{05FCEFA5-E89F-1D44-B6FF-FB00BC39170C}"/>
                </a:ext>
              </a:extLst>
            </p:cNvPr>
            <p:cNvGrpSpPr/>
            <p:nvPr/>
          </p:nvGrpSpPr>
          <p:grpSpPr>
            <a:xfrm>
              <a:off x="6380818" y="4572381"/>
              <a:ext cx="753473" cy="252429"/>
              <a:chOff x="6179168" y="1930430"/>
              <a:chExt cx="753473" cy="252429"/>
            </a:xfrm>
          </p:grpSpPr>
          <p:sp>
            <p:nvSpPr>
              <p:cNvPr id="55" name="Freeform 54">
                <a:extLst>
                  <a:ext uri="{FF2B5EF4-FFF2-40B4-BE49-F238E27FC236}">
                    <a16:creationId xmlns:a16="http://schemas.microsoft.com/office/drawing/2014/main" id="{996BE912-A57C-F049-B5D6-374F2F87BB87}"/>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55">
                <a:extLst>
                  <a:ext uri="{FF2B5EF4-FFF2-40B4-BE49-F238E27FC236}">
                    <a16:creationId xmlns:a16="http://schemas.microsoft.com/office/drawing/2014/main" id="{0498DA82-26F3-BB40-ADDC-64497EBB96C9}"/>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9907B439-5C8B-5247-9F2E-825644C83F11}"/>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0AD8B85C-C468-5243-A615-AC6E4ECB2163}"/>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7705CF2E-B1E9-A244-B573-DA502E657123}"/>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a:extLst>
                  <a:ext uri="{FF2B5EF4-FFF2-40B4-BE49-F238E27FC236}">
                    <a16:creationId xmlns:a16="http://schemas.microsoft.com/office/drawing/2014/main" id="{385CF3F2-6A95-904E-9BC3-C9EE1D09920B}"/>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56750E49-4B68-1440-823E-D561117DE3DA}"/>
                </a:ext>
              </a:extLst>
            </p:cNvPr>
            <p:cNvGrpSpPr/>
            <p:nvPr/>
          </p:nvGrpSpPr>
          <p:grpSpPr>
            <a:xfrm>
              <a:off x="7539177" y="5520986"/>
              <a:ext cx="935177" cy="449536"/>
              <a:chOff x="7539177" y="5520986"/>
              <a:chExt cx="935177" cy="449536"/>
            </a:xfrm>
          </p:grpSpPr>
          <p:sp>
            <p:nvSpPr>
              <p:cNvPr id="61" name="Freeform 60">
                <a:extLst>
                  <a:ext uri="{FF2B5EF4-FFF2-40B4-BE49-F238E27FC236}">
                    <a16:creationId xmlns:a16="http://schemas.microsoft.com/office/drawing/2014/main" id="{011B4D6F-7F8A-1944-91AE-13C886B42266}"/>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a:extLst>
                  <a:ext uri="{FF2B5EF4-FFF2-40B4-BE49-F238E27FC236}">
                    <a16:creationId xmlns:a16="http://schemas.microsoft.com/office/drawing/2014/main" id="{4C1A103F-7BD5-954A-BB59-66FEC4EE6DBF}"/>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2EE40503-0424-D44D-A916-0182207AED7C}"/>
                </a:ext>
              </a:extLst>
            </p:cNvPr>
            <p:cNvGrpSpPr/>
            <p:nvPr/>
          </p:nvGrpSpPr>
          <p:grpSpPr>
            <a:xfrm>
              <a:off x="8825912" y="4240547"/>
              <a:ext cx="935177" cy="449536"/>
              <a:chOff x="7539177" y="5520986"/>
              <a:chExt cx="935177" cy="449536"/>
            </a:xfrm>
          </p:grpSpPr>
          <p:sp>
            <p:nvSpPr>
              <p:cNvPr id="66" name="Freeform 65">
                <a:extLst>
                  <a:ext uri="{FF2B5EF4-FFF2-40B4-BE49-F238E27FC236}">
                    <a16:creationId xmlns:a16="http://schemas.microsoft.com/office/drawing/2014/main" id="{794F47B1-A4EC-1146-9BE7-9B1631201172}"/>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a:extLst>
                  <a:ext uri="{FF2B5EF4-FFF2-40B4-BE49-F238E27FC236}">
                    <a16:creationId xmlns:a16="http://schemas.microsoft.com/office/drawing/2014/main" id="{4DCDC1F7-50E6-974F-A2AE-8FF7D9A4152F}"/>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6149E2AE-3138-0C40-BC11-8603F75487AD}"/>
                </a:ext>
              </a:extLst>
            </p:cNvPr>
            <p:cNvGrpSpPr/>
            <p:nvPr/>
          </p:nvGrpSpPr>
          <p:grpSpPr>
            <a:xfrm>
              <a:off x="10017723" y="2967115"/>
              <a:ext cx="935177" cy="449536"/>
              <a:chOff x="7539177" y="5520986"/>
              <a:chExt cx="935177" cy="449536"/>
            </a:xfrm>
          </p:grpSpPr>
          <p:sp>
            <p:nvSpPr>
              <p:cNvPr id="72" name="Freeform 71">
                <a:extLst>
                  <a:ext uri="{FF2B5EF4-FFF2-40B4-BE49-F238E27FC236}">
                    <a16:creationId xmlns:a16="http://schemas.microsoft.com/office/drawing/2014/main" id="{A860BD94-ADF1-B948-8CCB-D8714C013867}"/>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2DD6EBF2-ACAD-CE47-A7D4-E5B3A4DBB195}"/>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Group 76">
              <a:extLst>
                <a:ext uri="{FF2B5EF4-FFF2-40B4-BE49-F238E27FC236}">
                  <a16:creationId xmlns:a16="http://schemas.microsoft.com/office/drawing/2014/main" id="{E090E1C5-AFC3-DA4D-914B-A8DD51A8586B}"/>
                </a:ext>
              </a:extLst>
            </p:cNvPr>
            <p:cNvGrpSpPr/>
            <p:nvPr/>
          </p:nvGrpSpPr>
          <p:grpSpPr>
            <a:xfrm>
              <a:off x="8797230" y="1749474"/>
              <a:ext cx="935177" cy="449536"/>
              <a:chOff x="7539177" y="5520986"/>
              <a:chExt cx="935177" cy="449536"/>
            </a:xfrm>
          </p:grpSpPr>
          <p:sp>
            <p:nvSpPr>
              <p:cNvPr id="78" name="Freeform 77">
                <a:extLst>
                  <a:ext uri="{FF2B5EF4-FFF2-40B4-BE49-F238E27FC236}">
                    <a16:creationId xmlns:a16="http://schemas.microsoft.com/office/drawing/2014/main" id="{D089BE35-E241-994B-8E26-AF3782A8F153}"/>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a:extLst>
                  <a:ext uri="{FF2B5EF4-FFF2-40B4-BE49-F238E27FC236}">
                    <a16:creationId xmlns:a16="http://schemas.microsoft.com/office/drawing/2014/main" id="{1EE7F5BD-8CB3-CC46-8943-4AE39D853674}"/>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a16="http://schemas.microsoft.com/office/drawing/2014/main" id="{089EEC28-C4B4-7A4E-8DDB-E2F3273ADB6E}"/>
                </a:ext>
              </a:extLst>
            </p:cNvPr>
            <p:cNvGrpSpPr/>
            <p:nvPr/>
          </p:nvGrpSpPr>
          <p:grpSpPr>
            <a:xfrm>
              <a:off x="10062625" y="5510271"/>
              <a:ext cx="935177" cy="449536"/>
              <a:chOff x="7539177" y="5520986"/>
              <a:chExt cx="935177" cy="449536"/>
            </a:xfrm>
          </p:grpSpPr>
          <p:sp>
            <p:nvSpPr>
              <p:cNvPr id="81" name="Freeform 80">
                <a:extLst>
                  <a:ext uri="{FF2B5EF4-FFF2-40B4-BE49-F238E27FC236}">
                    <a16:creationId xmlns:a16="http://schemas.microsoft.com/office/drawing/2014/main" id="{E2E5569A-26ED-5F4C-A4DD-12CF7933776A}"/>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a:extLst>
                  <a:ext uri="{FF2B5EF4-FFF2-40B4-BE49-F238E27FC236}">
                    <a16:creationId xmlns:a16="http://schemas.microsoft.com/office/drawing/2014/main" id="{F773870D-F1D9-1C4A-8C86-C588339A32B2}"/>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26" name="Group 25">
            <a:extLst>
              <a:ext uri="{FF2B5EF4-FFF2-40B4-BE49-F238E27FC236}">
                <a16:creationId xmlns:a16="http://schemas.microsoft.com/office/drawing/2014/main" id="{2AFD6088-2D57-9948-A7B7-E5BCEBF02D32}"/>
              </a:ext>
            </a:extLst>
          </p:cNvPr>
          <p:cNvGrpSpPr/>
          <p:nvPr/>
        </p:nvGrpSpPr>
        <p:grpSpPr>
          <a:xfrm>
            <a:off x="7676392" y="2785873"/>
            <a:ext cx="915635" cy="738234"/>
            <a:chOff x="7676392" y="2785873"/>
            <a:chExt cx="915635" cy="738234"/>
          </a:xfrm>
        </p:grpSpPr>
        <p:sp>
          <p:nvSpPr>
            <p:cNvPr id="10" name="Rectangle 9">
              <a:extLst>
                <a:ext uri="{FF2B5EF4-FFF2-40B4-BE49-F238E27FC236}">
                  <a16:creationId xmlns:a16="http://schemas.microsoft.com/office/drawing/2014/main" id="{3D243065-6F6B-5B4B-86B6-F207878ED421}"/>
                </a:ext>
              </a:extLst>
            </p:cNvPr>
            <p:cNvSpPr/>
            <p:nvPr/>
          </p:nvSpPr>
          <p:spPr>
            <a:xfrm>
              <a:off x="7676392" y="2991254"/>
              <a:ext cx="915635" cy="369332"/>
            </a:xfrm>
            <a:prstGeom prst="rect">
              <a:avLst/>
            </a:prstGeom>
          </p:spPr>
          <p:txBody>
            <a:bodyPr wrap="none">
              <a:spAutoFit/>
            </a:bodyPr>
            <a:lstStyle/>
            <a:p>
              <a:pPr algn="ctr"/>
              <a:r>
                <a:rPr lang="en-US" dirty="0">
                  <a:solidFill>
                    <a:schemeClr val="bg1"/>
                  </a:solidFill>
                </a:rPr>
                <a:t>Stench</a:t>
              </a:r>
            </a:p>
          </p:txBody>
        </p:sp>
        <p:grpSp>
          <p:nvGrpSpPr>
            <p:cNvPr id="11" name="Group 10">
              <a:extLst>
                <a:ext uri="{FF2B5EF4-FFF2-40B4-BE49-F238E27FC236}">
                  <a16:creationId xmlns:a16="http://schemas.microsoft.com/office/drawing/2014/main" id="{24D75D84-305C-054F-AD0F-EA4F55F92C8E}"/>
                </a:ext>
              </a:extLst>
            </p:cNvPr>
            <p:cNvGrpSpPr/>
            <p:nvPr/>
          </p:nvGrpSpPr>
          <p:grpSpPr>
            <a:xfrm>
              <a:off x="7734959" y="2785873"/>
              <a:ext cx="819731" cy="738234"/>
              <a:chOff x="7734959" y="2785873"/>
              <a:chExt cx="819731" cy="738234"/>
            </a:xfrm>
          </p:grpSpPr>
          <p:sp>
            <p:nvSpPr>
              <p:cNvPr id="117" name="Freeform 116">
                <a:extLst>
                  <a:ext uri="{FF2B5EF4-FFF2-40B4-BE49-F238E27FC236}">
                    <a16:creationId xmlns:a16="http://schemas.microsoft.com/office/drawing/2014/main" id="{3B531EB4-429F-1B47-851B-73CC68E616C9}"/>
                  </a:ext>
                </a:extLst>
              </p:cNvPr>
              <p:cNvSpPr/>
              <p:nvPr/>
            </p:nvSpPr>
            <p:spPr>
              <a:xfrm>
                <a:off x="8187106" y="278587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117">
                <a:extLst>
                  <a:ext uri="{FF2B5EF4-FFF2-40B4-BE49-F238E27FC236}">
                    <a16:creationId xmlns:a16="http://schemas.microsoft.com/office/drawing/2014/main" id="{193D44FE-6C8C-A846-9180-3CBE95CD5B36}"/>
                  </a:ext>
                </a:extLst>
              </p:cNvPr>
              <p:cNvSpPr/>
              <p:nvPr/>
            </p:nvSpPr>
            <p:spPr>
              <a:xfrm>
                <a:off x="8309364" y="279539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Freeform 118">
                <a:extLst>
                  <a:ext uri="{FF2B5EF4-FFF2-40B4-BE49-F238E27FC236}">
                    <a16:creationId xmlns:a16="http://schemas.microsoft.com/office/drawing/2014/main" id="{0DF11C06-689A-8D4A-B4A4-DD02D5650161}"/>
                  </a:ext>
                </a:extLst>
              </p:cNvPr>
              <p:cNvSpPr/>
              <p:nvPr/>
            </p:nvSpPr>
            <p:spPr>
              <a:xfrm>
                <a:off x="8034505" y="278587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Freeform 119">
                <a:extLst>
                  <a:ext uri="{FF2B5EF4-FFF2-40B4-BE49-F238E27FC236}">
                    <a16:creationId xmlns:a16="http://schemas.microsoft.com/office/drawing/2014/main" id="{7D6D0CF0-0C77-F742-B226-15B0CDB43333}"/>
                  </a:ext>
                </a:extLst>
              </p:cNvPr>
              <p:cNvSpPr/>
              <p:nvPr/>
            </p:nvSpPr>
            <p:spPr>
              <a:xfrm>
                <a:off x="7895721" y="280492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Freeform 120">
                <a:extLst>
                  <a:ext uri="{FF2B5EF4-FFF2-40B4-BE49-F238E27FC236}">
                    <a16:creationId xmlns:a16="http://schemas.microsoft.com/office/drawing/2014/main" id="{A6CE7857-8B14-254B-9B66-3AE45EE5B8DC}"/>
                  </a:ext>
                </a:extLst>
              </p:cNvPr>
              <p:cNvSpPr/>
              <p:nvPr/>
            </p:nvSpPr>
            <p:spPr>
              <a:xfrm>
                <a:off x="7734959" y="2808684"/>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Freeform 121">
                <a:extLst>
                  <a:ext uri="{FF2B5EF4-FFF2-40B4-BE49-F238E27FC236}">
                    <a16:creationId xmlns:a16="http://schemas.microsoft.com/office/drawing/2014/main" id="{D9131251-529E-2E4F-8184-528358AE424F}"/>
                  </a:ext>
                </a:extLst>
              </p:cNvPr>
              <p:cNvSpPr/>
              <p:nvPr/>
            </p:nvSpPr>
            <p:spPr>
              <a:xfrm>
                <a:off x="8462573" y="281444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Freeform 122">
                <a:extLst>
                  <a:ext uri="{FF2B5EF4-FFF2-40B4-BE49-F238E27FC236}">
                    <a16:creationId xmlns:a16="http://schemas.microsoft.com/office/drawing/2014/main" id="{5216ECD6-9A81-AD44-8099-926BF0ABBB25}"/>
                  </a:ext>
                </a:extLst>
              </p:cNvPr>
              <p:cNvSpPr/>
              <p:nvPr/>
            </p:nvSpPr>
            <p:spPr>
              <a:xfrm>
                <a:off x="8185321" y="3314557"/>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Freeform 123">
                <a:extLst>
                  <a:ext uri="{FF2B5EF4-FFF2-40B4-BE49-F238E27FC236}">
                    <a16:creationId xmlns:a16="http://schemas.microsoft.com/office/drawing/2014/main" id="{2279B861-C0C9-9143-9A0C-687E8EF238AF}"/>
                  </a:ext>
                </a:extLst>
              </p:cNvPr>
              <p:cNvSpPr/>
              <p:nvPr/>
            </p:nvSpPr>
            <p:spPr>
              <a:xfrm>
                <a:off x="8310864" y="329690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Freeform 124">
                <a:extLst>
                  <a:ext uri="{FF2B5EF4-FFF2-40B4-BE49-F238E27FC236}">
                    <a16:creationId xmlns:a16="http://schemas.microsoft.com/office/drawing/2014/main" id="{37CC9E9E-7A63-8D4B-BA37-6C8CDD0CB7E2}"/>
                  </a:ext>
                </a:extLst>
              </p:cNvPr>
              <p:cNvSpPr/>
              <p:nvPr/>
            </p:nvSpPr>
            <p:spPr>
              <a:xfrm>
                <a:off x="8059778" y="329690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Freeform 125">
                <a:extLst>
                  <a:ext uri="{FF2B5EF4-FFF2-40B4-BE49-F238E27FC236}">
                    <a16:creationId xmlns:a16="http://schemas.microsoft.com/office/drawing/2014/main" id="{00167EDD-63A9-E642-9EFA-AAAD91C033CF}"/>
                  </a:ext>
                </a:extLst>
              </p:cNvPr>
              <p:cNvSpPr/>
              <p:nvPr/>
            </p:nvSpPr>
            <p:spPr>
              <a:xfrm>
                <a:off x="7927635" y="328308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Freeform 126">
                <a:extLst>
                  <a:ext uri="{FF2B5EF4-FFF2-40B4-BE49-F238E27FC236}">
                    <a16:creationId xmlns:a16="http://schemas.microsoft.com/office/drawing/2014/main" id="{C7308318-1CE2-CC4C-A188-EE3056145D42}"/>
                  </a:ext>
                </a:extLst>
              </p:cNvPr>
              <p:cNvSpPr/>
              <p:nvPr/>
            </p:nvSpPr>
            <p:spPr>
              <a:xfrm>
                <a:off x="7768666" y="3272264"/>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Freeform 127">
                <a:extLst>
                  <a:ext uri="{FF2B5EF4-FFF2-40B4-BE49-F238E27FC236}">
                    <a16:creationId xmlns:a16="http://schemas.microsoft.com/office/drawing/2014/main" id="{D1447560-A523-6E43-85F1-A1E3B705DA57}"/>
                  </a:ext>
                </a:extLst>
              </p:cNvPr>
              <p:cNvSpPr/>
              <p:nvPr/>
            </p:nvSpPr>
            <p:spPr>
              <a:xfrm>
                <a:off x="8430022" y="327167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96" name="Rectangle 95">
            <a:extLst>
              <a:ext uri="{FF2B5EF4-FFF2-40B4-BE49-F238E27FC236}">
                <a16:creationId xmlns:a16="http://schemas.microsoft.com/office/drawing/2014/main" id="{57D18875-B977-5B48-B79F-E721F9BC5DE7}"/>
              </a:ext>
            </a:extLst>
          </p:cNvPr>
          <p:cNvSpPr/>
          <p:nvPr/>
        </p:nvSpPr>
        <p:spPr>
          <a:xfrm>
            <a:off x="6304716" y="1006971"/>
            <a:ext cx="1266918" cy="123162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652CACD8-E374-BD49-B8BA-B2D3EE59EA31}"/>
              </a:ext>
            </a:extLst>
          </p:cNvPr>
          <p:cNvSpPr/>
          <p:nvPr/>
        </p:nvSpPr>
        <p:spPr>
          <a:xfrm>
            <a:off x="6308432" y="3512043"/>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Rectangle 97">
            <a:extLst>
              <a:ext uri="{FF2B5EF4-FFF2-40B4-BE49-F238E27FC236}">
                <a16:creationId xmlns:a16="http://schemas.microsoft.com/office/drawing/2014/main" id="{DD2D6BD8-58AC-9947-9BF6-6431C1195A00}"/>
              </a:ext>
            </a:extLst>
          </p:cNvPr>
          <p:cNvSpPr/>
          <p:nvPr/>
        </p:nvSpPr>
        <p:spPr>
          <a:xfrm>
            <a:off x="7568385" y="2244985"/>
            <a:ext cx="1266918" cy="1266918"/>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ectangle 98">
            <a:extLst>
              <a:ext uri="{FF2B5EF4-FFF2-40B4-BE49-F238E27FC236}">
                <a16:creationId xmlns:a16="http://schemas.microsoft.com/office/drawing/2014/main" id="{05A87DEF-6B79-4D46-A07D-4B7B54E36FA1}"/>
              </a:ext>
            </a:extLst>
          </p:cNvPr>
          <p:cNvSpPr/>
          <p:nvPr/>
        </p:nvSpPr>
        <p:spPr>
          <a:xfrm>
            <a:off x="8839622" y="1009754"/>
            <a:ext cx="1266918" cy="123162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Rectangle 99">
            <a:extLst>
              <a:ext uri="{FF2B5EF4-FFF2-40B4-BE49-F238E27FC236}">
                <a16:creationId xmlns:a16="http://schemas.microsoft.com/office/drawing/2014/main" id="{19265046-8195-A843-BF89-34D38A6A11C3}"/>
              </a:ext>
            </a:extLst>
          </p:cNvPr>
          <p:cNvSpPr/>
          <p:nvPr/>
        </p:nvSpPr>
        <p:spPr>
          <a:xfrm>
            <a:off x="10104400" y="2245351"/>
            <a:ext cx="1266918" cy="126294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100">
            <a:extLst>
              <a:ext uri="{FF2B5EF4-FFF2-40B4-BE49-F238E27FC236}">
                <a16:creationId xmlns:a16="http://schemas.microsoft.com/office/drawing/2014/main" id="{1B8810F1-35DC-2C4F-BDF2-3FF55E6C5414}"/>
              </a:ext>
            </a:extLst>
          </p:cNvPr>
          <p:cNvSpPr/>
          <p:nvPr/>
        </p:nvSpPr>
        <p:spPr>
          <a:xfrm>
            <a:off x="8841482" y="35055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Rectangle 101">
            <a:extLst>
              <a:ext uri="{FF2B5EF4-FFF2-40B4-BE49-F238E27FC236}">
                <a16:creationId xmlns:a16="http://schemas.microsoft.com/office/drawing/2014/main" id="{E02E067C-8448-5341-AC68-F4B6D0D47D76}"/>
              </a:ext>
            </a:extLst>
          </p:cNvPr>
          <p:cNvSpPr/>
          <p:nvPr/>
        </p:nvSpPr>
        <p:spPr>
          <a:xfrm>
            <a:off x="10106540" y="4772426"/>
            <a:ext cx="1266918" cy="126970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 name="Rectangle 102">
            <a:extLst>
              <a:ext uri="{FF2B5EF4-FFF2-40B4-BE49-F238E27FC236}">
                <a16:creationId xmlns:a16="http://schemas.microsoft.com/office/drawing/2014/main" id="{3E8AED62-F9C6-9248-A60C-F48E8D7F48EA}"/>
              </a:ext>
            </a:extLst>
          </p:cNvPr>
          <p:cNvSpPr/>
          <p:nvPr/>
        </p:nvSpPr>
        <p:spPr>
          <a:xfrm>
            <a:off x="7571634" y="4776160"/>
            <a:ext cx="1266918" cy="1263335"/>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74804DBA-1EA9-6144-8A48-1925E9010448}"/>
              </a:ext>
            </a:extLst>
          </p:cNvPr>
          <p:cNvGrpSpPr/>
          <p:nvPr/>
        </p:nvGrpSpPr>
        <p:grpSpPr>
          <a:xfrm>
            <a:off x="7726046" y="2344175"/>
            <a:ext cx="935177" cy="449536"/>
            <a:chOff x="7726046" y="2344175"/>
            <a:chExt cx="935177" cy="449536"/>
          </a:xfrm>
        </p:grpSpPr>
        <p:sp>
          <p:nvSpPr>
            <p:cNvPr id="104" name="Rectangle 103">
              <a:extLst>
                <a:ext uri="{FF2B5EF4-FFF2-40B4-BE49-F238E27FC236}">
                  <a16:creationId xmlns:a16="http://schemas.microsoft.com/office/drawing/2014/main" id="{97841E9A-B79A-0E48-927B-34F8845B77C5}"/>
                </a:ext>
              </a:extLst>
            </p:cNvPr>
            <p:cNvSpPr/>
            <p:nvPr/>
          </p:nvSpPr>
          <p:spPr>
            <a:xfrm>
              <a:off x="7735970" y="2403543"/>
              <a:ext cx="925253" cy="369332"/>
            </a:xfrm>
            <a:prstGeom prst="rect">
              <a:avLst/>
            </a:prstGeom>
          </p:spPr>
          <p:txBody>
            <a:bodyPr wrap="none">
              <a:spAutoFit/>
            </a:bodyPr>
            <a:lstStyle/>
            <a:p>
              <a:r>
                <a:rPr lang="en-US" dirty="0">
                  <a:solidFill>
                    <a:schemeClr val="bg1"/>
                  </a:solidFill>
                </a:rPr>
                <a:t>Breeze</a:t>
              </a:r>
            </a:p>
          </p:txBody>
        </p:sp>
        <p:sp>
          <p:nvSpPr>
            <p:cNvPr id="105" name="Freeform 104">
              <a:extLst>
                <a:ext uri="{FF2B5EF4-FFF2-40B4-BE49-F238E27FC236}">
                  <a16:creationId xmlns:a16="http://schemas.microsoft.com/office/drawing/2014/main" id="{2FBA039A-4E4E-FE4F-BCA1-47BAC327369C}"/>
                </a:ext>
              </a:extLst>
            </p:cNvPr>
            <p:cNvSpPr/>
            <p:nvPr/>
          </p:nvSpPr>
          <p:spPr>
            <a:xfrm>
              <a:off x="7726046" y="2344175"/>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105">
              <a:extLst>
                <a:ext uri="{FF2B5EF4-FFF2-40B4-BE49-F238E27FC236}">
                  <a16:creationId xmlns:a16="http://schemas.microsoft.com/office/drawing/2014/main" id="{11368A68-F2BF-B245-AD81-14F104BC592A}"/>
                </a:ext>
              </a:extLst>
            </p:cNvPr>
            <p:cNvSpPr/>
            <p:nvPr/>
          </p:nvSpPr>
          <p:spPr>
            <a:xfrm>
              <a:off x="7746823" y="2680725"/>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Oval Callout 29">
            <a:extLst>
              <a:ext uri="{FF2B5EF4-FFF2-40B4-BE49-F238E27FC236}">
                <a16:creationId xmlns:a16="http://schemas.microsoft.com/office/drawing/2014/main" id="{0B15448E-5DBE-6B18-0D91-C1C268A2B2D8}"/>
              </a:ext>
            </a:extLst>
          </p:cNvPr>
          <p:cNvSpPr/>
          <p:nvPr/>
        </p:nvSpPr>
        <p:spPr>
          <a:xfrm>
            <a:off x="8034505" y="2152984"/>
            <a:ext cx="1024001" cy="528684"/>
          </a:xfrm>
          <a:prstGeom prst="wedgeEllipseCallout">
            <a:avLst>
              <a:gd name="adj1" fmla="val -29238"/>
              <a:gd name="adj2" fmla="val 84120"/>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gasp</a:t>
            </a:r>
          </a:p>
        </p:txBody>
      </p:sp>
    </p:spTree>
    <p:extLst>
      <p:ext uri="{BB962C8B-B14F-4D97-AF65-F5344CB8AC3E}">
        <p14:creationId xmlns:p14="http://schemas.microsoft.com/office/powerpoint/2010/main" val="3572371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9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99"/>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0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0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0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102"/>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97" grpId="0" animBg="1"/>
      <p:bldP spid="98" grpId="0" animBg="1"/>
      <p:bldP spid="99" grpId="0" animBg="1"/>
      <p:bldP spid="100" grpId="0" animBg="1"/>
      <p:bldP spid="101" grpId="0" animBg="1"/>
      <p:bldP spid="102" grpId="0" animBg="1"/>
      <p:bldP spid="103" grpId="0" animBg="1"/>
      <p:bldP spid="3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lstStyle/>
          <a:p>
            <a:r>
              <a:rPr lang="en-US" b="1" dirty="0"/>
              <a:t>Deterministic, discrete, static, single-agent </a:t>
            </a:r>
            <a:r>
              <a:rPr lang="en-US" dirty="0"/>
              <a:t>(</a:t>
            </a:r>
            <a:r>
              <a:rPr lang="en-US" dirty="0" err="1"/>
              <a:t>Wampa</a:t>
            </a:r>
            <a:r>
              <a:rPr lang="en-US" dirty="0"/>
              <a:t> doesn’t move)</a:t>
            </a:r>
          </a:p>
          <a:p>
            <a:endParaRPr lang="en-US" dirty="0"/>
          </a:p>
          <a:p>
            <a:r>
              <a:rPr lang="en-US" b="1" dirty="0"/>
              <a:t>Sequential </a:t>
            </a:r>
            <a:r>
              <a:rPr lang="en-US" dirty="0"/>
              <a:t>because reward doesn’t come for many steps</a:t>
            </a:r>
            <a:endParaRPr lang="en-US" b="1" dirty="0"/>
          </a:p>
          <a:p>
            <a:endParaRPr lang="en-US" dirty="0"/>
          </a:p>
          <a:p>
            <a:r>
              <a:rPr lang="en-US" b="1" dirty="0"/>
              <a:t>Partially observable </a:t>
            </a:r>
            <a:r>
              <a:rPr lang="en-US" dirty="0"/>
              <a:t>because some parts of the state are not directly perceivable:</a:t>
            </a:r>
          </a:p>
          <a:p>
            <a:r>
              <a:rPr lang="en-US" b="1" dirty="0"/>
              <a:t>- </a:t>
            </a:r>
            <a:r>
              <a:rPr lang="en-US" dirty="0"/>
              <a:t>Location of Luke, </a:t>
            </a:r>
            <a:r>
              <a:rPr lang="en-US" dirty="0" err="1"/>
              <a:t>Wampa</a:t>
            </a:r>
            <a:r>
              <a:rPr lang="en-US" dirty="0"/>
              <a:t>, and pits aren’t directly observable. </a:t>
            </a:r>
          </a:p>
        </p:txBody>
      </p:sp>
      <p:grpSp>
        <p:nvGrpSpPr>
          <p:cNvPr id="83" name="Group 82">
            <a:extLst>
              <a:ext uri="{FF2B5EF4-FFF2-40B4-BE49-F238E27FC236}">
                <a16:creationId xmlns:a16="http://schemas.microsoft.com/office/drawing/2014/main" id="{69DB93BE-C0EC-2141-8069-69F839522D17}"/>
              </a:ext>
            </a:extLst>
          </p:cNvPr>
          <p:cNvGrpSpPr/>
          <p:nvPr/>
        </p:nvGrpSpPr>
        <p:grpSpPr>
          <a:xfrm>
            <a:off x="6288506" y="1009755"/>
            <a:ext cx="5740778" cy="5032375"/>
            <a:chOff x="6096000" y="1337014"/>
            <a:chExt cx="5740778" cy="5032375"/>
          </a:xfrm>
        </p:grpSpPr>
        <p:grpSp>
          <p:nvGrpSpPr>
            <p:cNvPr id="25" name="Group 24">
              <a:extLst>
                <a:ext uri="{FF2B5EF4-FFF2-40B4-BE49-F238E27FC236}">
                  <a16:creationId xmlns:a16="http://schemas.microsoft.com/office/drawing/2014/main" id="{577EB646-2F66-7C4D-8B11-F3C11A18321A}"/>
                </a:ext>
              </a:extLst>
            </p:cNvPr>
            <p:cNvGrpSpPr/>
            <p:nvPr/>
          </p:nvGrpSpPr>
          <p:grpSpPr>
            <a:xfrm>
              <a:off x="6096000" y="1337014"/>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Stench</a:t>
                </a:r>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Stench</a:t>
                </a:r>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grpSp>
        <p:sp>
          <p:nvSpPr>
            <p:cNvPr id="27" name="Oval 26">
              <a:extLst>
                <a:ext uri="{FF2B5EF4-FFF2-40B4-BE49-F238E27FC236}">
                  <a16:creationId xmlns:a16="http://schemas.microsoft.com/office/drawing/2014/main" id="{919B38D3-135F-C446-9F3D-FC603570C7AF}"/>
                </a:ext>
              </a:extLst>
            </p:cNvPr>
            <p:cNvSpPr/>
            <p:nvPr/>
          </p:nvSpPr>
          <p:spPr>
            <a:xfrm>
              <a:off x="8750805" y="2721858"/>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017723" y="1454941"/>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750805" y="5238046"/>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grpSp>
          <p:nvGrpSpPr>
            <p:cNvPr id="39" name="Group 38">
              <a:extLst>
                <a:ext uri="{FF2B5EF4-FFF2-40B4-BE49-F238E27FC236}">
                  <a16:creationId xmlns:a16="http://schemas.microsoft.com/office/drawing/2014/main" id="{41F410CD-49D2-C948-8F2B-DBD5CA645A37}"/>
                </a:ext>
              </a:extLst>
            </p:cNvPr>
            <p:cNvGrpSpPr/>
            <p:nvPr/>
          </p:nvGrpSpPr>
          <p:grpSpPr>
            <a:xfrm>
              <a:off x="6297861" y="1597025"/>
              <a:ext cx="819731" cy="238125"/>
              <a:chOff x="6297861" y="1597025"/>
              <a:chExt cx="819731" cy="238125"/>
            </a:xfrm>
          </p:grpSpPr>
          <p:sp>
            <p:nvSpPr>
              <p:cNvPr id="33" name="Freeform 32">
                <a:extLst>
                  <a:ext uri="{FF2B5EF4-FFF2-40B4-BE49-F238E27FC236}">
                    <a16:creationId xmlns:a16="http://schemas.microsoft.com/office/drawing/2014/main" id="{54B5178A-CA35-FD49-A781-49E668B4B0F8}"/>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075E1669-BBB2-FC47-BAF9-CAFB282A2BD8}"/>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34">
                <a:extLst>
                  <a:ext uri="{FF2B5EF4-FFF2-40B4-BE49-F238E27FC236}">
                    <a16:creationId xmlns:a16="http://schemas.microsoft.com/office/drawing/2014/main" id="{5EEBBDF9-7D58-2147-9A38-CCA0DCF4F034}"/>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35">
                <a:extLst>
                  <a:ext uri="{FF2B5EF4-FFF2-40B4-BE49-F238E27FC236}">
                    <a16:creationId xmlns:a16="http://schemas.microsoft.com/office/drawing/2014/main" id="{709EE927-963D-E24B-AD9C-82FB41B8BB9C}"/>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a:extLst>
                  <a:ext uri="{FF2B5EF4-FFF2-40B4-BE49-F238E27FC236}">
                    <a16:creationId xmlns:a16="http://schemas.microsoft.com/office/drawing/2014/main" id="{E92FBB36-ACDE-6D42-9D7F-98B6D904958A}"/>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a:extLst>
                  <a:ext uri="{FF2B5EF4-FFF2-40B4-BE49-F238E27FC236}">
                    <a16:creationId xmlns:a16="http://schemas.microsoft.com/office/drawing/2014/main" id="{A87B8597-C0C2-6A44-BD59-8C49C31AF0C9}"/>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6176E962-E426-AB4A-97FD-F9C9EE16688E}"/>
                </a:ext>
              </a:extLst>
            </p:cNvPr>
            <p:cNvGrpSpPr/>
            <p:nvPr/>
          </p:nvGrpSpPr>
          <p:grpSpPr>
            <a:xfrm>
              <a:off x="6331568" y="2082830"/>
              <a:ext cx="753473" cy="252429"/>
              <a:chOff x="6179168" y="1930430"/>
              <a:chExt cx="753473" cy="252429"/>
            </a:xfrm>
          </p:grpSpPr>
          <p:sp>
            <p:nvSpPr>
              <p:cNvPr id="41" name="Freeform 40">
                <a:extLst>
                  <a:ext uri="{FF2B5EF4-FFF2-40B4-BE49-F238E27FC236}">
                    <a16:creationId xmlns:a16="http://schemas.microsoft.com/office/drawing/2014/main" id="{121DFFEF-3112-8E4B-AC4F-56235A176E22}"/>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41">
                <a:extLst>
                  <a:ext uri="{FF2B5EF4-FFF2-40B4-BE49-F238E27FC236}">
                    <a16:creationId xmlns:a16="http://schemas.microsoft.com/office/drawing/2014/main" id="{6798CBE0-C30A-044D-9BE5-43B1EF3C2697}"/>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a:extLst>
                  <a:ext uri="{FF2B5EF4-FFF2-40B4-BE49-F238E27FC236}">
                    <a16:creationId xmlns:a16="http://schemas.microsoft.com/office/drawing/2014/main" id="{EBA80416-73EC-2A4E-A7AE-2003FC8976D3}"/>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a:extLst>
                  <a:ext uri="{FF2B5EF4-FFF2-40B4-BE49-F238E27FC236}">
                    <a16:creationId xmlns:a16="http://schemas.microsoft.com/office/drawing/2014/main" id="{A0706E1A-7FCF-744A-9B28-2CA3313F6F91}"/>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44">
                <a:extLst>
                  <a:ext uri="{FF2B5EF4-FFF2-40B4-BE49-F238E27FC236}">
                    <a16:creationId xmlns:a16="http://schemas.microsoft.com/office/drawing/2014/main" id="{1528A4E3-0BA0-8F4C-8890-45787829B35B}"/>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D53E2D24-9A91-6D4F-A731-CC2F5B36F483}"/>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70977653-A395-6C41-9C3C-6982E264F821}"/>
                </a:ext>
              </a:extLst>
            </p:cNvPr>
            <p:cNvGrpSpPr/>
            <p:nvPr/>
          </p:nvGrpSpPr>
          <p:grpSpPr>
            <a:xfrm>
              <a:off x="6347111" y="4086576"/>
              <a:ext cx="819731" cy="238125"/>
              <a:chOff x="6297861" y="1597025"/>
              <a:chExt cx="819731" cy="238125"/>
            </a:xfrm>
          </p:grpSpPr>
          <p:sp>
            <p:nvSpPr>
              <p:cNvPr id="48" name="Freeform 47">
                <a:extLst>
                  <a:ext uri="{FF2B5EF4-FFF2-40B4-BE49-F238E27FC236}">
                    <a16:creationId xmlns:a16="http://schemas.microsoft.com/office/drawing/2014/main" id="{0F841E97-DC1B-5F49-AD27-244C4A972FFB}"/>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CFB1A20A-8E43-9C49-84B0-8F73E8C50963}"/>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173866B2-EC61-9440-909C-36E0C657FA1C}"/>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EFAC2841-B73F-7946-88DB-0F48940F5952}"/>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8925D9E6-0EE9-1A49-83B1-0C8F612C1365}"/>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52">
                <a:extLst>
                  <a:ext uri="{FF2B5EF4-FFF2-40B4-BE49-F238E27FC236}">
                    <a16:creationId xmlns:a16="http://schemas.microsoft.com/office/drawing/2014/main" id="{A8E14C95-9765-E04A-90B3-0F774C1D7F67}"/>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 name="Group 53">
              <a:extLst>
                <a:ext uri="{FF2B5EF4-FFF2-40B4-BE49-F238E27FC236}">
                  <a16:creationId xmlns:a16="http://schemas.microsoft.com/office/drawing/2014/main" id="{05FCEFA5-E89F-1D44-B6FF-FB00BC39170C}"/>
                </a:ext>
              </a:extLst>
            </p:cNvPr>
            <p:cNvGrpSpPr/>
            <p:nvPr/>
          </p:nvGrpSpPr>
          <p:grpSpPr>
            <a:xfrm>
              <a:off x="6380818" y="4572381"/>
              <a:ext cx="753473" cy="252429"/>
              <a:chOff x="6179168" y="1930430"/>
              <a:chExt cx="753473" cy="252429"/>
            </a:xfrm>
          </p:grpSpPr>
          <p:sp>
            <p:nvSpPr>
              <p:cNvPr id="55" name="Freeform 54">
                <a:extLst>
                  <a:ext uri="{FF2B5EF4-FFF2-40B4-BE49-F238E27FC236}">
                    <a16:creationId xmlns:a16="http://schemas.microsoft.com/office/drawing/2014/main" id="{996BE912-A57C-F049-B5D6-374F2F87BB87}"/>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Freeform 55">
                <a:extLst>
                  <a:ext uri="{FF2B5EF4-FFF2-40B4-BE49-F238E27FC236}">
                    <a16:creationId xmlns:a16="http://schemas.microsoft.com/office/drawing/2014/main" id="{0498DA82-26F3-BB40-ADDC-64497EBB96C9}"/>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9907B439-5C8B-5247-9F2E-825644C83F11}"/>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0AD8B85C-C468-5243-A615-AC6E4ECB2163}"/>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7705CF2E-B1E9-A244-B573-DA502E657123}"/>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59">
                <a:extLst>
                  <a:ext uri="{FF2B5EF4-FFF2-40B4-BE49-F238E27FC236}">
                    <a16:creationId xmlns:a16="http://schemas.microsoft.com/office/drawing/2014/main" id="{385CF3F2-6A95-904E-9BC3-C9EE1D09920B}"/>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 name="Group 63">
              <a:extLst>
                <a:ext uri="{FF2B5EF4-FFF2-40B4-BE49-F238E27FC236}">
                  <a16:creationId xmlns:a16="http://schemas.microsoft.com/office/drawing/2014/main" id="{56750E49-4B68-1440-823E-D561117DE3DA}"/>
                </a:ext>
              </a:extLst>
            </p:cNvPr>
            <p:cNvGrpSpPr/>
            <p:nvPr/>
          </p:nvGrpSpPr>
          <p:grpSpPr>
            <a:xfrm>
              <a:off x="7539177" y="5520986"/>
              <a:ext cx="935177" cy="449536"/>
              <a:chOff x="7539177" y="5520986"/>
              <a:chExt cx="935177" cy="449536"/>
            </a:xfrm>
          </p:grpSpPr>
          <p:sp>
            <p:nvSpPr>
              <p:cNvPr id="61" name="Freeform 60">
                <a:extLst>
                  <a:ext uri="{FF2B5EF4-FFF2-40B4-BE49-F238E27FC236}">
                    <a16:creationId xmlns:a16="http://schemas.microsoft.com/office/drawing/2014/main" id="{011B4D6F-7F8A-1944-91AE-13C886B42266}"/>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Freeform 61">
                <a:extLst>
                  <a:ext uri="{FF2B5EF4-FFF2-40B4-BE49-F238E27FC236}">
                    <a16:creationId xmlns:a16="http://schemas.microsoft.com/office/drawing/2014/main" id="{4C1A103F-7BD5-954A-BB59-66FEC4EE6DBF}"/>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2EE40503-0424-D44D-A916-0182207AED7C}"/>
                </a:ext>
              </a:extLst>
            </p:cNvPr>
            <p:cNvGrpSpPr/>
            <p:nvPr/>
          </p:nvGrpSpPr>
          <p:grpSpPr>
            <a:xfrm>
              <a:off x="8825912" y="4240547"/>
              <a:ext cx="935177" cy="449536"/>
              <a:chOff x="7539177" y="5520986"/>
              <a:chExt cx="935177" cy="449536"/>
            </a:xfrm>
          </p:grpSpPr>
          <p:sp>
            <p:nvSpPr>
              <p:cNvPr id="66" name="Freeform 65">
                <a:extLst>
                  <a:ext uri="{FF2B5EF4-FFF2-40B4-BE49-F238E27FC236}">
                    <a16:creationId xmlns:a16="http://schemas.microsoft.com/office/drawing/2014/main" id="{794F47B1-A4EC-1146-9BE7-9B1631201172}"/>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a:extLst>
                  <a:ext uri="{FF2B5EF4-FFF2-40B4-BE49-F238E27FC236}">
                    <a16:creationId xmlns:a16="http://schemas.microsoft.com/office/drawing/2014/main" id="{4DCDC1F7-50E6-974F-A2AE-8FF7D9A4152F}"/>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0" name="Rectangle 69">
              <a:extLst>
                <a:ext uri="{FF2B5EF4-FFF2-40B4-BE49-F238E27FC236}">
                  <a16:creationId xmlns:a16="http://schemas.microsoft.com/office/drawing/2014/main" id="{1354AA36-7AB6-284A-A69D-75074F41F850}"/>
                </a:ext>
              </a:extLst>
            </p:cNvPr>
            <p:cNvSpPr/>
            <p:nvPr/>
          </p:nvSpPr>
          <p:spPr>
            <a:xfrm>
              <a:off x="7528324" y="2730803"/>
              <a:ext cx="925253" cy="369332"/>
            </a:xfrm>
            <a:prstGeom prst="rect">
              <a:avLst/>
            </a:prstGeom>
          </p:spPr>
          <p:txBody>
            <a:bodyPr wrap="none">
              <a:spAutoFit/>
            </a:bodyPr>
            <a:lstStyle/>
            <a:p>
              <a:r>
                <a:rPr lang="en-US" dirty="0">
                  <a:solidFill>
                    <a:schemeClr val="bg1"/>
                  </a:solidFill>
                </a:rPr>
                <a:t>Breeze</a:t>
              </a:r>
            </a:p>
          </p:txBody>
        </p:sp>
        <p:grpSp>
          <p:nvGrpSpPr>
            <p:cNvPr id="71" name="Group 70">
              <a:extLst>
                <a:ext uri="{FF2B5EF4-FFF2-40B4-BE49-F238E27FC236}">
                  <a16:creationId xmlns:a16="http://schemas.microsoft.com/office/drawing/2014/main" id="{6149E2AE-3138-0C40-BC11-8603F75487AD}"/>
                </a:ext>
              </a:extLst>
            </p:cNvPr>
            <p:cNvGrpSpPr/>
            <p:nvPr/>
          </p:nvGrpSpPr>
          <p:grpSpPr>
            <a:xfrm>
              <a:off x="10017723" y="2967115"/>
              <a:ext cx="935177" cy="449536"/>
              <a:chOff x="7539177" y="5520986"/>
              <a:chExt cx="935177" cy="449536"/>
            </a:xfrm>
          </p:grpSpPr>
          <p:sp>
            <p:nvSpPr>
              <p:cNvPr id="72" name="Freeform 71">
                <a:extLst>
                  <a:ext uri="{FF2B5EF4-FFF2-40B4-BE49-F238E27FC236}">
                    <a16:creationId xmlns:a16="http://schemas.microsoft.com/office/drawing/2014/main" id="{A860BD94-ADF1-B948-8CCB-D8714C013867}"/>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a:extLst>
                  <a:ext uri="{FF2B5EF4-FFF2-40B4-BE49-F238E27FC236}">
                    <a16:creationId xmlns:a16="http://schemas.microsoft.com/office/drawing/2014/main" id="{2DD6EBF2-ACAD-CE47-A7D4-E5B3A4DBB195}"/>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4" name="Group 73">
              <a:extLst>
                <a:ext uri="{FF2B5EF4-FFF2-40B4-BE49-F238E27FC236}">
                  <a16:creationId xmlns:a16="http://schemas.microsoft.com/office/drawing/2014/main" id="{88438AA6-AF5A-034A-AE32-40ADC1EED6B0}"/>
                </a:ext>
              </a:extLst>
            </p:cNvPr>
            <p:cNvGrpSpPr/>
            <p:nvPr/>
          </p:nvGrpSpPr>
          <p:grpSpPr>
            <a:xfrm>
              <a:off x="7518400" y="2671435"/>
              <a:ext cx="935177" cy="449536"/>
              <a:chOff x="7539177" y="5520986"/>
              <a:chExt cx="935177" cy="449536"/>
            </a:xfrm>
          </p:grpSpPr>
          <p:sp>
            <p:nvSpPr>
              <p:cNvPr id="75" name="Freeform 74">
                <a:extLst>
                  <a:ext uri="{FF2B5EF4-FFF2-40B4-BE49-F238E27FC236}">
                    <a16:creationId xmlns:a16="http://schemas.microsoft.com/office/drawing/2014/main" id="{9465843E-EF30-8A4B-A1E6-D2B69A7AD08A}"/>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8EA4AA55-00E7-084C-AC66-F248AB0E91D1}"/>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Group 76">
              <a:extLst>
                <a:ext uri="{FF2B5EF4-FFF2-40B4-BE49-F238E27FC236}">
                  <a16:creationId xmlns:a16="http://schemas.microsoft.com/office/drawing/2014/main" id="{E090E1C5-AFC3-DA4D-914B-A8DD51A8586B}"/>
                </a:ext>
              </a:extLst>
            </p:cNvPr>
            <p:cNvGrpSpPr/>
            <p:nvPr/>
          </p:nvGrpSpPr>
          <p:grpSpPr>
            <a:xfrm>
              <a:off x="8797230" y="1749474"/>
              <a:ext cx="935177" cy="449536"/>
              <a:chOff x="7539177" y="5520986"/>
              <a:chExt cx="935177" cy="449536"/>
            </a:xfrm>
          </p:grpSpPr>
          <p:sp>
            <p:nvSpPr>
              <p:cNvPr id="78" name="Freeform 77">
                <a:extLst>
                  <a:ext uri="{FF2B5EF4-FFF2-40B4-BE49-F238E27FC236}">
                    <a16:creationId xmlns:a16="http://schemas.microsoft.com/office/drawing/2014/main" id="{D089BE35-E241-994B-8E26-AF3782A8F153}"/>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78">
                <a:extLst>
                  <a:ext uri="{FF2B5EF4-FFF2-40B4-BE49-F238E27FC236}">
                    <a16:creationId xmlns:a16="http://schemas.microsoft.com/office/drawing/2014/main" id="{1EE7F5BD-8CB3-CC46-8943-4AE39D853674}"/>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0" name="Group 79">
              <a:extLst>
                <a:ext uri="{FF2B5EF4-FFF2-40B4-BE49-F238E27FC236}">
                  <a16:creationId xmlns:a16="http://schemas.microsoft.com/office/drawing/2014/main" id="{089EEC28-C4B4-7A4E-8DDB-E2F3273ADB6E}"/>
                </a:ext>
              </a:extLst>
            </p:cNvPr>
            <p:cNvGrpSpPr/>
            <p:nvPr/>
          </p:nvGrpSpPr>
          <p:grpSpPr>
            <a:xfrm>
              <a:off x="10062625" y="5510271"/>
              <a:ext cx="935177" cy="449536"/>
              <a:chOff x="7539177" y="5520986"/>
              <a:chExt cx="935177" cy="449536"/>
            </a:xfrm>
          </p:grpSpPr>
          <p:sp>
            <p:nvSpPr>
              <p:cNvPr id="81" name="Freeform 80">
                <a:extLst>
                  <a:ext uri="{FF2B5EF4-FFF2-40B4-BE49-F238E27FC236}">
                    <a16:creationId xmlns:a16="http://schemas.microsoft.com/office/drawing/2014/main" id="{E2E5569A-26ED-5F4C-A4DD-12CF7933776A}"/>
                  </a:ext>
                </a:extLst>
              </p:cNvPr>
              <p:cNvSpPr/>
              <p:nvPr/>
            </p:nvSpPr>
            <p:spPr>
              <a:xfrm>
                <a:off x="7539177" y="552098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Freeform 81">
                <a:extLst>
                  <a:ext uri="{FF2B5EF4-FFF2-40B4-BE49-F238E27FC236}">
                    <a16:creationId xmlns:a16="http://schemas.microsoft.com/office/drawing/2014/main" id="{F773870D-F1D9-1C4A-8C86-C588339A32B2}"/>
                  </a:ext>
                </a:extLst>
              </p:cNvPr>
              <p:cNvSpPr/>
              <p:nvPr/>
            </p:nvSpPr>
            <p:spPr>
              <a:xfrm>
                <a:off x="7559954" y="5857536"/>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84" name="Group 83">
            <a:extLst>
              <a:ext uri="{FF2B5EF4-FFF2-40B4-BE49-F238E27FC236}">
                <a16:creationId xmlns:a16="http://schemas.microsoft.com/office/drawing/2014/main" id="{B115E105-B817-324D-B700-0F6374D618D9}"/>
              </a:ext>
            </a:extLst>
          </p:cNvPr>
          <p:cNvGrpSpPr/>
          <p:nvPr/>
        </p:nvGrpSpPr>
        <p:grpSpPr>
          <a:xfrm>
            <a:off x="7676392" y="2785873"/>
            <a:ext cx="915635" cy="738234"/>
            <a:chOff x="7676392" y="2785873"/>
            <a:chExt cx="915635" cy="738234"/>
          </a:xfrm>
        </p:grpSpPr>
        <p:sp>
          <p:nvSpPr>
            <p:cNvPr id="85" name="Rectangle 84">
              <a:extLst>
                <a:ext uri="{FF2B5EF4-FFF2-40B4-BE49-F238E27FC236}">
                  <a16:creationId xmlns:a16="http://schemas.microsoft.com/office/drawing/2014/main" id="{C8BD7858-D45C-9D4A-931C-E48EDEAF3C80}"/>
                </a:ext>
              </a:extLst>
            </p:cNvPr>
            <p:cNvSpPr/>
            <p:nvPr/>
          </p:nvSpPr>
          <p:spPr>
            <a:xfrm>
              <a:off x="7676392" y="2991254"/>
              <a:ext cx="915635" cy="369332"/>
            </a:xfrm>
            <a:prstGeom prst="rect">
              <a:avLst/>
            </a:prstGeom>
          </p:spPr>
          <p:txBody>
            <a:bodyPr wrap="none">
              <a:spAutoFit/>
            </a:bodyPr>
            <a:lstStyle/>
            <a:p>
              <a:pPr algn="ctr"/>
              <a:r>
                <a:rPr lang="en-US" dirty="0">
                  <a:solidFill>
                    <a:schemeClr val="bg1"/>
                  </a:solidFill>
                </a:rPr>
                <a:t>Stench</a:t>
              </a:r>
            </a:p>
          </p:txBody>
        </p:sp>
        <p:grpSp>
          <p:nvGrpSpPr>
            <p:cNvPr id="86" name="Group 85">
              <a:extLst>
                <a:ext uri="{FF2B5EF4-FFF2-40B4-BE49-F238E27FC236}">
                  <a16:creationId xmlns:a16="http://schemas.microsoft.com/office/drawing/2014/main" id="{9F4303C4-2E67-EE47-A025-A30DF0BEC3FB}"/>
                </a:ext>
              </a:extLst>
            </p:cNvPr>
            <p:cNvGrpSpPr/>
            <p:nvPr/>
          </p:nvGrpSpPr>
          <p:grpSpPr>
            <a:xfrm>
              <a:off x="7734959" y="2785873"/>
              <a:ext cx="819731" cy="738234"/>
              <a:chOff x="7734959" y="2785873"/>
              <a:chExt cx="819731" cy="738234"/>
            </a:xfrm>
          </p:grpSpPr>
          <p:sp>
            <p:nvSpPr>
              <p:cNvPr id="95" name="Freeform 94">
                <a:extLst>
                  <a:ext uri="{FF2B5EF4-FFF2-40B4-BE49-F238E27FC236}">
                    <a16:creationId xmlns:a16="http://schemas.microsoft.com/office/drawing/2014/main" id="{BE8BC6A0-6B0E-4B4D-AD5D-BA01C7C41157}"/>
                  </a:ext>
                </a:extLst>
              </p:cNvPr>
              <p:cNvSpPr/>
              <p:nvPr/>
            </p:nvSpPr>
            <p:spPr>
              <a:xfrm>
                <a:off x="8187106" y="278587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Freeform 95">
                <a:extLst>
                  <a:ext uri="{FF2B5EF4-FFF2-40B4-BE49-F238E27FC236}">
                    <a16:creationId xmlns:a16="http://schemas.microsoft.com/office/drawing/2014/main" id="{F4F160FF-B350-2E4F-A732-684C4721609A}"/>
                  </a:ext>
                </a:extLst>
              </p:cNvPr>
              <p:cNvSpPr/>
              <p:nvPr/>
            </p:nvSpPr>
            <p:spPr>
              <a:xfrm>
                <a:off x="8309364" y="279539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Freeform 96">
                <a:extLst>
                  <a:ext uri="{FF2B5EF4-FFF2-40B4-BE49-F238E27FC236}">
                    <a16:creationId xmlns:a16="http://schemas.microsoft.com/office/drawing/2014/main" id="{0E23AC23-451A-2540-AB1A-323F8976C7B0}"/>
                  </a:ext>
                </a:extLst>
              </p:cNvPr>
              <p:cNvSpPr/>
              <p:nvPr/>
            </p:nvSpPr>
            <p:spPr>
              <a:xfrm>
                <a:off x="8034505" y="278587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Freeform 97">
                <a:extLst>
                  <a:ext uri="{FF2B5EF4-FFF2-40B4-BE49-F238E27FC236}">
                    <a16:creationId xmlns:a16="http://schemas.microsoft.com/office/drawing/2014/main" id="{07118E2C-E940-4D40-B531-0DEBC7426EF0}"/>
                  </a:ext>
                </a:extLst>
              </p:cNvPr>
              <p:cNvSpPr/>
              <p:nvPr/>
            </p:nvSpPr>
            <p:spPr>
              <a:xfrm>
                <a:off x="7895721" y="280492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98">
                <a:extLst>
                  <a:ext uri="{FF2B5EF4-FFF2-40B4-BE49-F238E27FC236}">
                    <a16:creationId xmlns:a16="http://schemas.microsoft.com/office/drawing/2014/main" id="{BFAA5E8F-E973-6D49-AF22-37B495D75E47}"/>
                  </a:ext>
                </a:extLst>
              </p:cNvPr>
              <p:cNvSpPr/>
              <p:nvPr/>
            </p:nvSpPr>
            <p:spPr>
              <a:xfrm>
                <a:off x="7734959" y="2808684"/>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99">
                <a:extLst>
                  <a:ext uri="{FF2B5EF4-FFF2-40B4-BE49-F238E27FC236}">
                    <a16:creationId xmlns:a16="http://schemas.microsoft.com/office/drawing/2014/main" id="{3A494A7D-0B16-DC4A-B67B-9EBF76F988DD}"/>
                  </a:ext>
                </a:extLst>
              </p:cNvPr>
              <p:cNvSpPr/>
              <p:nvPr/>
            </p:nvSpPr>
            <p:spPr>
              <a:xfrm>
                <a:off x="8462573" y="281444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Freeform 100">
                <a:extLst>
                  <a:ext uri="{FF2B5EF4-FFF2-40B4-BE49-F238E27FC236}">
                    <a16:creationId xmlns:a16="http://schemas.microsoft.com/office/drawing/2014/main" id="{ACF4D8C6-0A8E-E045-86CB-4DE503F5061D}"/>
                  </a:ext>
                </a:extLst>
              </p:cNvPr>
              <p:cNvSpPr/>
              <p:nvPr/>
            </p:nvSpPr>
            <p:spPr>
              <a:xfrm>
                <a:off x="8185321" y="3314557"/>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Freeform 101">
                <a:extLst>
                  <a:ext uri="{FF2B5EF4-FFF2-40B4-BE49-F238E27FC236}">
                    <a16:creationId xmlns:a16="http://schemas.microsoft.com/office/drawing/2014/main" id="{ABBB192A-1626-924B-813A-115B6B8C73E7}"/>
                  </a:ext>
                </a:extLst>
              </p:cNvPr>
              <p:cNvSpPr/>
              <p:nvPr/>
            </p:nvSpPr>
            <p:spPr>
              <a:xfrm>
                <a:off x="8310864" y="329690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Freeform 102">
                <a:extLst>
                  <a:ext uri="{FF2B5EF4-FFF2-40B4-BE49-F238E27FC236}">
                    <a16:creationId xmlns:a16="http://schemas.microsoft.com/office/drawing/2014/main" id="{9F0148FF-B8F6-E240-97AE-A79AA94A8DD4}"/>
                  </a:ext>
                </a:extLst>
              </p:cNvPr>
              <p:cNvSpPr/>
              <p:nvPr/>
            </p:nvSpPr>
            <p:spPr>
              <a:xfrm>
                <a:off x="8059778" y="329690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103">
                <a:extLst>
                  <a:ext uri="{FF2B5EF4-FFF2-40B4-BE49-F238E27FC236}">
                    <a16:creationId xmlns:a16="http://schemas.microsoft.com/office/drawing/2014/main" id="{68F57772-9154-E04D-A777-61F57626FF48}"/>
                  </a:ext>
                </a:extLst>
              </p:cNvPr>
              <p:cNvSpPr/>
              <p:nvPr/>
            </p:nvSpPr>
            <p:spPr>
              <a:xfrm>
                <a:off x="7927635" y="3283083"/>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104">
                <a:extLst>
                  <a:ext uri="{FF2B5EF4-FFF2-40B4-BE49-F238E27FC236}">
                    <a16:creationId xmlns:a16="http://schemas.microsoft.com/office/drawing/2014/main" id="{7975F4A7-F0C9-8448-AB51-8E3A604CD848}"/>
                  </a:ext>
                </a:extLst>
              </p:cNvPr>
              <p:cNvSpPr/>
              <p:nvPr/>
            </p:nvSpPr>
            <p:spPr>
              <a:xfrm>
                <a:off x="7768666" y="3272264"/>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105">
                <a:extLst>
                  <a:ext uri="{FF2B5EF4-FFF2-40B4-BE49-F238E27FC236}">
                    <a16:creationId xmlns:a16="http://schemas.microsoft.com/office/drawing/2014/main" id="{5AAF2BA4-5254-D048-8F04-C117895C3ED0}"/>
                  </a:ext>
                </a:extLst>
              </p:cNvPr>
              <p:cNvSpPr/>
              <p:nvPr/>
            </p:nvSpPr>
            <p:spPr>
              <a:xfrm>
                <a:off x="8430022" y="3271678"/>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 name="Oval Callout 3">
            <a:extLst>
              <a:ext uri="{FF2B5EF4-FFF2-40B4-BE49-F238E27FC236}">
                <a16:creationId xmlns:a16="http://schemas.microsoft.com/office/drawing/2014/main" id="{70DFA4BE-A5D4-D365-2BF5-ABCBD9125EBA}"/>
              </a:ext>
            </a:extLst>
          </p:cNvPr>
          <p:cNvSpPr/>
          <p:nvPr/>
        </p:nvSpPr>
        <p:spPr>
          <a:xfrm>
            <a:off x="8034505" y="2152984"/>
            <a:ext cx="1024001" cy="528684"/>
          </a:xfrm>
          <a:prstGeom prst="wedgeEllipseCallout">
            <a:avLst>
              <a:gd name="adj1" fmla="val -29238"/>
              <a:gd name="adj2" fmla="val 84120"/>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gasp</a:t>
            </a:r>
          </a:p>
        </p:txBody>
      </p:sp>
    </p:spTree>
    <p:extLst>
      <p:ext uri="{BB962C8B-B14F-4D97-AF65-F5344CB8AC3E}">
        <p14:creationId xmlns:p14="http://schemas.microsoft.com/office/powerpoint/2010/main" val="38703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starts in [1,1]</a:t>
            </a:r>
          </a:p>
          <a:p>
            <a:r>
              <a:rPr lang="en-US" dirty="0"/>
              <a:t>Percept=[</a:t>
            </a:r>
            <a:r>
              <a:rPr lang="en-US" i="1" dirty="0"/>
              <a:t>None, None, None, None, None</a:t>
            </a:r>
            <a:r>
              <a:rPr lang="en-US" dirty="0"/>
              <a:t>]</a:t>
            </a:r>
          </a:p>
          <a:p>
            <a:endParaRPr lang="en-US" dirty="0"/>
          </a:p>
          <a:p>
            <a:r>
              <a:rPr lang="en-US" dirty="0"/>
              <a:t>What can we conclude about [1,2] and [2,1]?</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6553639" y="4902549"/>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Tree>
    <p:extLst>
      <p:ext uri="{BB962C8B-B14F-4D97-AF65-F5344CB8AC3E}">
        <p14:creationId xmlns:p14="http://schemas.microsoft.com/office/powerpoint/2010/main" val="1362368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13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[1,2]</a:t>
            </a:r>
          </a:p>
          <a:p>
            <a:r>
              <a:rPr lang="en-US" dirty="0"/>
              <a:t>Percept=[</a:t>
            </a:r>
            <a:r>
              <a:rPr lang="en-US" i="1" dirty="0"/>
              <a:t>Stench, None, None, None None</a:t>
            </a:r>
            <a:r>
              <a:rPr lang="en-US" dirty="0"/>
              <a:t>]</a:t>
            </a:r>
          </a:p>
          <a:p>
            <a:endParaRPr lang="en-US" dirty="0"/>
          </a:p>
          <a:p>
            <a:r>
              <a:rPr lang="en-US" dirty="0"/>
              <a:t>What can we conclude about [3,1] and [2,2] from the Stench?</a:t>
            </a:r>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6549199" y="3674952"/>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5" name="Rectangle 4">
            <a:extLst>
              <a:ext uri="{FF2B5EF4-FFF2-40B4-BE49-F238E27FC236}">
                <a16:creationId xmlns:a16="http://schemas.microsoft.com/office/drawing/2014/main" id="{B309CA0E-0D49-124D-A371-78EB3514AE8A}"/>
              </a:ext>
            </a:extLst>
          </p:cNvPr>
          <p:cNvSpPr/>
          <p:nvPr/>
        </p:nvSpPr>
        <p:spPr>
          <a:xfrm>
            <a:off x="6406430" y="2658869"/>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1" name="Rectangle 40">
            <a:extLst>
              <a:ext uri="{FF2B5EF4-FFF2-40B4-BE49-F238E27FC236}">
                <a16:creationId xmlns:a16="http://schemas.microsoft.com/office/drawing/2014/main" id="{4F60B6E1-1C43-524F-9FF8-46D1BBD032D7}"/>
              </a:ext>
            </a:extLst>
          </p:cNvPr>
          <p:cNvSpPr/>
          <p:nvPr/>
        </p:nvSpPr>
        <p:spPr>
          <a:xfrm>
            <a:off x="7650054" y="3954955"/>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Tree>
    <p:extLst>
      <p:ext uri="{BB962C8B-B14F-4D97-AF65-F5344CB8AC3E}">
        <p14:creationId xmlns:p14="http://schemas.microsoft.com/office/powerpoint/2010/main" val="578528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back to [1,1] and gets the same percept vector as before</a:t>
            </a:r>
          </a:p>
          <a:p>
            <a:r>
              <a:rPr lang="en-US" dirty="0"/>
              <a:t>Percept=[</a:t>
            </a:r>
            <a:r>
              <a:rPr lang="en-US" i="1" dirty="0"/>
              <a:t>None, None, None, None None</a:t>
            </a:r>
            <a:r>
              <a:rPr lang="en-US" dirty="0"/>
              <a:t>]</a:t>
            </a:r>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6567203" y="4860649"/>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5" name="Rectangle 4">
            <a:extLst>
              <a:ext uri="{FF2B5EF4-FFF2-40B4-BE49-F238E27FC236}">
                <a16:creationId xmlns:a16="http://schemas.microsoft.com/office/drawing/2014/main" id="{B309CA0E-0D49-124D-A371-78EB3514AE8A}"/>
              </a:ext>
            </a:extLst>
          </p:cNvPr>
          <p:cNvSpPr/>
          <p:nvPr/>
        </p:nvSpPr>
        <p:spPr>
          <a:xfrm>
            <a:off x="6406430" y="2658869"/>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1" name="Rectangle 40">
            <a:extLst>
              <a:ext uri="{FF2B5EF4-FFF2-40B4-BE49-F238E27FC236}">
                <a16:creationId xmlns:a16="http://schemas.microsoft.com/office/drawing/2014/main" id="{4F60B6E1-1C43-524F-9FF8-46D1BBD032D7}"/>
              </a:ext>
            </a:extLst>
          </p:cNvPr>
          <p:cNvSpPr/>
          <p:nvPr/>
        </p:nvSpPr>
        <p:spPr>
          <a:xfrm>
            <a:off x="7650054" y="3954955"/>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Tree>
    <p:extLst>
      <p:ext uri="{BB962C8B-B14F-4D97-AF65-F5344CB8AC3E}">
        <p14:creationId xmlns:p14="http://schemas.microsoft.com/office/powerpoint/2010/main" val="20497313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[2,1]</a:t>
            </a:r>
          </a:p>
          <a:p>
            <a:r>
              <a:rPr lang="en-US" dirty="0"/>
              <a:t>Percept=[</a:t>
            </a:r>
            <a:r>
              <a:rPr lang="en-US" i="1" dirty="0"/>
              <a:t>None, Breeze, None, None None</a:t>
            </a:r>
            <a:r>
              <a:rPr lang="en-US" dirty="0"/>
              <a:t>]</a:t>
            </a:r>
          </a:p>
          <a:p>
            <a:endParaRPr lang="en-US" dirty="0"/>
          </a:p>
          <a:p>
            <a:r>
              <a:rPr lang="en-US" dirty="0"/>
              <a:t>What can we conclude about [3,1] and [2,2] based on the Breeze?</a:t>
            </a:r>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7824130" y="4860649"/>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5" name="Rectangle 4">
            <a:extLst>
              <a:ext uri="{FF2B5EF4-FFF2-40B4-BE49-F238E27FC236}">
                <a16:creationId xmlns:a16="http://schemas.microsoft.com/office/drawing/2014/main" id="{B309CA0E-0D49-124D-A371-78EB3514AE8A}"/>
              </a:ext>
            </a:extLst>
          </p:cNvPr>
          <p:cNvSpPr/>
          <p:nvPr/>
        </p:nvSpPr>
        <p:spPr>
          <a:xfrm>
            <a:off x="6406430" y="2658869"/>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1" name="Rectangle 40">
            <a:extLst>
              <a:ext uri="{FF2B5EF4-FFF2-40B4-BE49-F238E27FC236}">
                <a16:creationId xmlns:a16="http://schemas.microsoft.com/office/drawing/2014/main" id="{4F60B6E1-1C43-524F-9FF8-46D1BBD032D7}"/>
              </a:ext>
            </a:extLst>
          </p:cNvPr>
          <p:cNvSpPr/>
          <p:nvPr/>
        </p:nvSpPr>
        <p:spPr>
          <a:xfrm>
            <a:off x="7650054" y="3954955"/>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5" name="Rectangle 44">
            <a:extLst>
              <a:ext uri="{FF2B5EF4-FFF2-40B4-BE49-F238E27FC236}">
                <a16:creationId xmlns:a16="http://schemas.microsoft.com/office/drawing/2014/main" id="{07A9E9DB-C757-AC43-8144-3147BAFC4392}"/>
              </a:ext>
            </a:extLst>
          </p:cNvPr>
          <p:cNvSpPr/>
          <p:nvPr/>
        </p:nvSpPr>
        <p:spPr>
          <a:xfrm>
            <a:off x="9190780" y="5224004"/>
            <a:ext cx="562975" cy="369332"/>
          </a:xfrm>
          <a:prstGeom prst="rect">
            <a:avLst/>
          </a:prstGeom>
        </p:spPr>
        <p:txBody>
          <a:bodyPr wrap="none">
            <a:spAutoFit/>
          </a:bodyPr>
          <a:lstStyle/>
          <a:p>
            <a:r>
              <a:rPr lang="en-US" dirty="0">
                <a:solidFill>
                  <a:schemeClr val="bg1"/>
                </a:solidFill>
              </a:rPr>
              <a:t>Pit?</a:t>
            </a:r>
            <a:endParaRPr lang="en-US" dirty="0"/>
          </a:p>
        </p:txBody>
      </p:sp>
      <p:sp>
        <p:nvSpPr>
          <p:cNvPr id="43" name="Oval 42">
            <a:extLst>
              <a:ext uri="{FF2B5EF4-FFF2-40B4-BE49-F238E27FC236}">
                <a16:creationId xmlns:a16="http://schemas.microsoft.com/office/drawing/2014/main" id="{227FB132-72DF-C348-B6B9-997E2B2144E0}"/>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6" name="Rectangle 5">
            <a:extLst>
              <a:ext uri="{FF2B5EF4-FFF2-40B4-BE49-F238E27FC236}">
                <a16:creationId xmlns:a16="http://schemas.microsoft.com/office/drawing/2014/main" id="{3F48537A-7AAF-264B-9B72-51DFF479F2DD}"/>
              </a:ext>
            </a:extLst>
          </p:cNvPr>
          <p:cNvSpPr/>
          <p:nvPr/>
        </p:nvSpPr>
        <p:spPr>
          <a:xfrm>
            <a:off x="7910644" y="3634903"/>
            <a:ext cx="562975" cy="369332"/>
          </a:xfrm>
          <a:prstGeom prst="rect">
            <a:avLst/>
          </a:prstGeom>
        </p:spPr>
        <p:txBody>
          <a:bodyPr wrap="none">
            <a:spAutoFit/>
          </a:bodyPr>
          <a:lstStyle/>
          <a:p>
            <a:r>
              <a:rPr lang="en-US" dirty="0">
                <a:solidFill>
                  <a:schemeClr val="bg1"/>
                </a:solidFill>
              </a:rPr>
              <a:t>Pit?</a:t>
            </a:r>
            <a:endParaRPr lang="en-US" dirty="0"/>
          </a:p>
        </p:txBody>
      </p:sp>
      <p:sp>
        <p:nvSpPr>
          <p:cNvPr id="46" name="Rectangle 45">
            <a:extLst>
              <a:ext uri="{FF2B5EF4-FFF2-40B4-BE49-F238E27FC236}">
                <a16:creationId xmlns:a16="http://schemas.microsoft.com/office/drawing/2014/main" id="{04B670FD-70A5-B34A-896E-4B3A34C0E7EF}"/>
              </a:ext>
            </a:extLst>
          </p:cNvPr>
          <p:cNvSpPr/>
          <p:nvPr/>
        </p:nvSpPr>
        <p:spPr>
          <a:xfrm>
            <a:off x="7910644" y="3630069"/>
            <a:ext cx="463588" cy="369332"/>
          </a:xfrm>
          <a:prstGeom prst="rect">
            <a:avLst/>
          </a:prstGeom>
        </p:spPr>
        <p:txBody>
          <a:bodyPr wrap="none">
            <a:spAutoFit/>
          </a:bodyPr>
          <a:lstStyle/>
          <a:p>
            <a:r>
              <a:rPr lang="en-US" strike="sngStrike" dirty="0">
                <a:solidFill>
                  <a:schemeClr val="bg1"/>
                </a:solidFill>
              </a:rPr>
              <a:t>Pit</a:t>
            </a:r>
            <a:endParaRPr lang="en-US" strike="sngStrike" dirty="0"/>
          </a:p>
        </p:txBody>
      </p:sp>
    </p:spTree>
    <p:extLst>
      <p:ext uri="{BB962C8B-B14F-4D97-AF65-F5344CB8AC3E}">
        <p14:creationId xmlns:p14="http://schemas.microsoft.com/office/powerpoint/2010/main" val="1798847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46">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2" nodeType="clickEffect">
                                  <p:stCondLst>
                                    <p:cond delay="0"/>
                                  </p:stCondLst>
                                  <p:childTnLst>
                                    <p:set>
                                      <p:cBhvr>
                                        <p:cTn id="20" dur="1" fill="hold">
                                          <p:stCondLst>
                                            <p:cond delay="0"/>
                                          </p:stCondLst>
                                        </p:cTn>
                                        <p:tgtEl>
                                          <p:spTgt spid="46">
                                            <p:txEl>
                                              <p:pRg st="0" end="0"/>
                                            </p:txEl>
                                          </p:spTgt>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3" grpId="0" animBg="1"/>
      <p:bldP spid="6" grpId="0"/>
      <p:bldP spid="6" grpId="1"/>
      <p:bldP spid="46" grpId="2" build="allAtOnce"/>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[2,1]</a:t>
            </a:r>
          </a:p>
          <a:p>
            <a:r>
              <a:rPr lang="en-US" dirty="0"/>
              <a:t>Percept=[</a:t>
            </a:r>
            <a:r>
              <a:rPr lang="en-US" i="1" dirty="0"/>
              <a:t>None, Breeze, None, None None</a:t>
            </a:r>
            <a:r>
              <a:rPr lang="en-US" dirty="0"/>
              <a:t>]</a:t>
            </a:r>
          </a:p>
          <a:p>
            <a:endParaRPr lang="en-US" dirty="0"/>
          </a:p>
          <a:p>
            <a:r>
              <a:rPr lang="en-US" dirty="0"/>
              <a:t>What can we conclude about [2,2] and [1,3] based on the lack of a Stench here?</a:t>
            </a:r>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7824130" y="4860649"/>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5" name="Rectangle 4">
            <a:extLst>
              <a:ext uri="{FF2B5EF4-FFF2-40B4-BE49-F238E27FC236}">
                <a16:creationId xmlns:a16="http://schemas.microsoft.com/office/drawing/2014/main" id="{B309CA0E-0D49-124D-A371-78EB3514AE8A}"/>
              </a:ext>
            </a:extLst>
          </p:cNvPr>
          <p:cNvSpPr/>
          <p:nvPr/>
        </p:nvSpPr>
        <p:spPr>
          <a:xfrm>
            <a:off x="6406430" y="2658869"/>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1" name="Rectangle 40">
            <a:extLst>
              <a:ext uri="{FF2B5EF4-FFF2-40B4-BE49-F238E27FC236}">
                <a16:creationId xmlns:a16="http://schemas.microsoft.com/office/drawing/2014/main" id="{4F60B6E1-1C43-524F-9FF8-46D1BBD032D7}"/>
              </a:ext>
            </a:extLst>
          </p:cNvPr>
          <p:cNvSpPr/>
          <p:nvPr/>
        </p:nvSpPr>
        <p:spPr>
          <a:xfrm>
            <a:off x="7650054" y="3954955"/>
            <a:ext cx="1109599" cy="369332"/>
          </a:xfrm>
          <a:prstGeom prst="rect">
            <a:avLst/>
          </a:prstGeom>
        </p:spPr>
        <p:txBody>
          <a:bodyPr wrap="none">
            <a:spAutoFit/>
          </a:bodyPr>
          <a:lstStyle/>
          <a:p>
            <a:r>
              <a:rPr lang="en-US" dirty="0" err="1">
                <a:solidFill>
                  <a:schemeClr val="bg1"/>
                </a:solidFill>
              </a:rPr>
              <a:t>Wampa</a:t>
            </a:r>
            <a:r>
              <a:rPr lang="en-US" dirty="0">
                <a:solidFill>
                  <a:schemeClr val="bg1"/>
                </a:solidFill>
              </a:rPr>
              <a:t>?</a:t>
            </a:r>
            <a:endParaRPr lang="en-US" dirty="0"/>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6" name="Oval 45">
            <a:extLst>
              <a:ext uri="{FF2B5EF4-FFF2-40B4-BE49-F238E27FC236}">
                <a16:creationId xmlns:a16="http://schemas.microsoft.com/office/drawing/2014/main" id="{95D327AE-6EAE-5C4A-B6F6-7AA380CE1B0D}"/>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47" name="Rectangle 46">
            <a:extLst>
              <a:ext uri="{FF2B5EF4-FFF2-40B4-BE49-F238E27FC236}">
                <a16:creationId xmlns:a16="http://schemas.microsoft.com/office/drawing/2014/main" id="{15097CD1-D895-664D-9654-8C81255ABB77}"/>
              </a:ext>
            </a:extLst>
          </p:cNvPr>
          <p:cNvSpPr/>
          <p:nvPr/>
        </p:nvSpPr>
        <p:spPr>
          <a:xfrm>
            <a:off x="6288506" y="2241375"/>
            <a:ext cx="1266918" cy="1266918"/>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91C21776-DB0D-C845-95FD-5A7307B0F003}"/>
              </a:ext>
            </a:extLst>
          </p:cNvPr>
          <p:cNvSpPr/>
          <p:nvPr/>
        </p:nvSpPr>
        <p:spPr>
          <a:xfrm>
            <a:off x="8301003" y="3516336"/>
            <a:ext cx="505267" cy="369332"/>
          </a:xfrm>
          <a:prstGeom prst="rect">
            <a:avLst/>
          </a:prstGeom>
        </p:spPr>
        <p:txBody>
          <a:bodyPr wrap="none">
            <a:spAutoFit/>
          </a:bodyPr>
          <a:lstStyle/>
          <a:p>
            <a:r>
              <a:rPr lang="en-US" dirty="0">
                <a:solidFill>
                  <a:schemeClr val="bg1"/>
                </a:solidFill>
              </a:rPr>
              <a:t>OK</a:t>
            </a:r>
          </a:p>
        </p:txBody>
      </p:sp>
      <p:sp>
        <p:nvSpPr>
          <p:cNvPr id="50" name="Rectangle 49">
            <a:extLst>
              <a:ext uri="{FF2B5EF4-FFF2-40B4-BE49-F238E27FC236}">
                <a16:creationId xmlns:a16="http://schemas.microsoft.com/office/drawing/2014/main" id="{AD71B8EE-8980-F541-8172-7891FA45B85E}"/>
              </a:ext>
            </a:extLst>
          </p:cNvPr>
          <p:cNvSpPr/>
          <p:nvPr/>
        </p:nvSpPr>
        <p:spPr>
          <a:xfrm>
            <a:off x="7650053" y="3954955"/>
            <a:ext cx="1010213" cy="369332"/>
          </a:xfrm>
          <a:prstGeom prst="rect">
            <a:avLst/>
          </a:prstGeom>
        </p:spPr>
        <p:txBody>
          <a:bodyPr wrap="none">
            <a:spAutoFit/>
          </a:bodyPr>
          <a:lstStyle/>
          <a:p>
            <a:r>
              <a:rPr lang="en-US" strike="sngStrike" dirty="0" err="1">
                <a:solidFill>
                  <a:schemeClr val="bg1"/>
                </a:solidFill>
              </a:rPr>
              <a:t>Wampa</a:t>
            </a:r>
            <a:endParaRPr lang="en-US" strike="sngStrike" dirty="0"/>
          </a:p>
        </p:txBody>
      </p:sp>
    </p:spTree>
    <p:extLst>
      <p:ext uri="{BB962C8B-B14F-4D97-AF65-F5344CB8AC3E}">
        <p14:creationId xmlns:p14="http://schemas.microsoft.com/office/powerpoint/2010/main" val="476598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hidden"/>
                                      </p:to>
                                    </p:set>
                                  </p:childTnLst>
                                </p:cTn>
                              </p:par>
                              <p:par>
                                <p:cTn id="7" presetID="1" presetClass="entr" presetSubtype="0" fill="hold" grpId="1"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5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7" grpId="0" animBg="1"/>
      <p:bldP spid="48" grpId="0"/>
      <p:bldP spid="50" grpId="0"/>
      <p:bldP spid="50"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[2,2]</a:t>
            </a:r>
          </a:p>
          <a:p>
            <a:r>
              <a:rPr lang="en-US" dirty="0"/>
              <a:t>Percept=[</a:t>
            </a:r>
            <a:r>
              <a:rPr lang="en-US" i="1" dirty="0"/>
              <a:t>None, None, None, None, None</a:t>
            </a:r>
            <a:r>
              <a:rPr lang="en-US" dirty="0"/>
              <a:t>]</a:t>
            </a:r>
          </a:p>
          <a:p>
            <a:endParaRPr lang="en-US" dirty="0"/>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7801021" y="3593324"/>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4" name="Rectangle 43">
            <a:extLst>
              <a:ext uri="{FF2B5EF4-FFF2-40B4-BE49-F238E27FC236}">
                <a16:creationId xmlns:a16="http://schemas.microsoft.com/office/drawing/2014/main" id="{1AA77D0B-A938-7643-99BE-6E58DEEE28B5}"/>
              </a:ext>
            </a:extLst>
          </p:cNvPr>
          <p:cNvSpPr/>
          <p:nvPr/>
        </p:nvSpPr>
        <p:spPr>
          <a:xfrm>
            <a:off x="6288506" y="2241375"/>
            <a:ext cx="1266918" cy="1266918"/>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27AE7B-B567-9A4C-88A1-6C7950A646AF}"/>
              </a:ext>
            </a:extLst>
          </p:cNvPr>
          <p:cNvSpPr/>
          <p:nvPr/>
        </p:nvSpPr>
        <p:spPr>
          <a:xfrm>
            <a:off x="8301003" y="3516336"/>
            <a:ext cx="505267" cy="369332"/>
          </a:xfrm>
          <a:prstGeom prst="rect">
            <a:avLst/>
          </a:prstGeom>
        </p:spPr>
        <p:txBody>
          <a:bodyPr wrap="none">
            <a:spAutoFit/>
          </a:bodyPr>
          <a:lstStyle/>
          <a:p>
            <a:r>
              <a:rPr lang="en-US" dirty="0">
                <a:solidFill>
                  <a:schemeClr val="bg1"/>
                </a:solidFill>
              </a:rPr>
              <a:t>OK</a:t>
            </a:r>
          </a:p>
        </p:txBody>
      </p:sp>
      <p:sp>
        <p:nvSpPr>
          <p:cNvPr id="46" name="Oval 45">
            <a:extLst>
              <a:ext uri="{FF2B5EF4-FFF2-40B4-BE49-F238E27FC236}">
                <a16:creationId xmlns:a16="http://schemas.microsoft.com/office/drawing/2014/main" id="{D13B3AE7-F16B-564D-97FD-F35B0CE6E446}"/>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47" name="Rectangle 46">
            <a:extLst>
              <a:ext uri="{FF2B5EF4-FFF2-40B4-BE49-F238E27FC236}">
                <a16:creationId xmlns:a16="http://schemas.microsoft.com/office/drawing/2014/main" id="{F29AA9C6-AE4D-2345-BAE3-9E3D8D53454B}"/>
              </a:ext>
            </a:extLst>
          </p:cNvPr>
          <p:cNvSpPr/>
          <p:nvPr/>
        </p:nvSpPr>
        <p:spPr>
          <a:xfrm>
            <a:off x="9615933" y="3495492"/>
            <a:ext cx="505267" cy="369332"/>
          </a:xfrm>
          <a:prstGeom prst="rect">
            <a:avLst/>
          </a:prstGeom>
        </p:spPr>
        <p:txBody>
          <a:bodyPr wrap="none">
            <a:spAutoFit/>
          </a:bodyPr>
          <a:lstStyle/>
          <a:p>
            <a:r>
              <a:rPr lang="en-US" dirty="0">
                <a:solidFill>
                  <a:schemeClr val="bg1"/>
                </a:solidFill>
              </a:rPr>
              <a:t>OK</a:t>
            </a:r>
          </a:p>
        </p:txBody>
      </p:sp>
      <p:sp>
        <p:nvSpPr>
          <p:cNvPr id="48" name="Rectangle 47">
            <a:extLst>
              <a:ext uri="{FF2B5EF4-FFF2-40B4-BE49-F238E27FC236}">
                <a16:creationId xmlns:a16="http://schemas.microsoft.com/office/drawing/2014/main" id="{6B94FD59-062B-734A-974D-E49E9868178C}"/>
              </a:ext>
            </a:extLst>
          </p:cNvPr>
          <p:cNvSpPr/>
          <p:nvPr/>
        </p:nvSpPr>
        <p:spPr>
          <a:xfrm>
            <a:off x="8303520" y="2274973"/>
            <a:ext cx="505267" cy="369332"/>
          </a:xfrm>
          <a:prstGeom prst="rect">
            <a:avLst/>
          </a:prstGeom>
        </p:spPr>
        <p:txBody>
          <a:bodyPr wrap="none">
            <a:spAutoFit/>
          </a:bodyPr>
          <a:lstStyle/>
          <a:p>
            <a:r>
              <a:rPr lang="en-US" dirty="0">
                <a:solidFill>
                  <a:schemeClr val="bg1"/>
                </a:solidFill>
              </a:rPr>
              <a:t>OK</a:t>
            </a:r>
          </a:p>
        </p:txBody>
      </p:sp>
    </p:spTree>
    <p:extLst>
      <p:ext uri="{BB962C8B-B14F-4D97-AF65-F5344CB8AC3E}">
        <p14:creationId xmlns:p14="http://schemas.microsoft.com/office/powerpoint/2010/main" val="8932872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[2,3]</a:t>
            </a:r>
          </a:p>
          <a:p>
            <a:r>
              <a:rPr lang="en-US" dirty="0"/>
              <a:t>Percept=[</a:t>
            </a:r>
            <a:r>
              <a:rPr lang="en-US" i="1" dirty="0"/>
              <a:t>Stench, Breeze, Gasp, None, None</a:t>
            </a:r>
            <a:r>
              <a:rPr lang="en-US" dirty="0"/>
              <a:t>]</a:t>
            </a:r>
          </a:p>
          <a:p>
            <a:endParaRPr lang="en-US" dirty="0"/>
          </a:p>
          <a:p>
            <a:r>
              <a:rPr lang="en-US" dirty="0"/>
              <a:t>What can we conclude about [2,4] or [3,3]?</a:t>
            </a:r>
          </a:p>
          <a:p>
            <a:endParaRPr lang="en-US" dirty="0"/>
          </a:p>
          <a:p>
            <a:endParaRPr lang="en-US" dirty="0"/>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3"/>
          <a:stretch>
            <a:fillRect/>
          </a:stretch>
        </p:blipFill>
        <p:spPr>
          <a:xfrm>
            <a:off x="7835307" y="2456563"/>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4" name="Rectangle 43">
            <a:extLst>
              <a:ext uri="{FF2B5EF4-FFF2-40B4-BE49-F238E27FC236}">
                <a16:creationId xmlns:a16="http://schemas.microsoft.com/office/drawing/2014/main" id="{1AA77D0B-A938-7643-99BE-6E58DEEE28B5}"/>
              </a:ext>
            </a:extLst>
          </p:cNvPr>
          <p:cNvSpPr/>
          <p:nvPr/>
        </p:nvSpPr>
        <p:spPr>
          <a:xfrm>
            <a:off x="6288506" y="2241375"/>
            <a:ext cx="1266918" cy="1266918"/>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27AE7B-B567-9A4C-88A1-6C7950A646AF}"/>
              </a:ext>
            </a:extLst>
          </p:cNvPr>
          <p:cNvSpPr/>
          <p:nvPr/>
        </p:nvSpPr>
        <p:spPr>
          <a:xfrm>
            <a:off x="8301003" y="3516336"/>
            <a:ext cx="505267" cy="369332"/>
          </a:xfrm>
          <a:prstGeom prst="rect">
            <a:avLst/>
          </a:prstGeom>
        </p:spPr>
        <p:txBody>
          <a:bodyPr wrap="none">
            <a:spAutoFit/>
          </a:bodyPr>
          <a:lstStyle/>
          <a:p>
            <a:r>
              <a:rPr lang="en-US" dirty="0">
                <a:solidFill>
                  <a:schemeClr val="bg1"/>
                </a:solidFill>
              </a:rPr>
              <a:t>OK</a:t>
            </a:r>
          </a:p>
        </p:txBody>
      </p:sp>
      <p:sp>
        <p:nvSpPr>
          <p:cNvPr id="46" name="Oval 45">
            <a:extLst>
              <a:ext uri="{FF2B5EF4-FFF2-40B4-BE49-F238E27FC236}">
                <a16:creationId xmlns:a16="http://schemas.microsoft.com/office/drawing/2014/main" id="{D13B3AE7-F16B-564D-97FD-F35B0CE6E446}"/>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48" name="Rectangle 47">
            <a:extLst>
              <a:ext uri="{FF2B5EF4-FFF2-40B4-BE49-F238E27FC236}">
                <a16:creationId xmlns:a16="http://schemas.microsoft.com/office/drawing/2014/main" id="{6F3E9617-0981-E149-9805-26EC525ACDC5}"/>
              </a:ext>
            </a:extLst>
          </p:cNvPr>
          <p:cNvSpPr/>
          <p:nvPr/>
        </p:nvSpPr>
        <p:spPr>
          <a:xfrm>
            <a:off x="7534955" y="2218617"/>
            <a:ext cx="915635" cy="369332"/>
          </a:xfrm>
          <a:prstGeom prst="rect">
            <a:avLst/>
          </a:prstGeom>
        </p:spPr>
        <p:txBody>
          <a:bodyPr wrap="none">
            <a:spAutoFit/>
          </a:bodyPr>
          <a:lstStyle/>
          <a:p>
            <a:r>
              <a:rPr lang="en-US" dirty="0">
                <a:solidFill>
                  <a:schemeClr val="bg1"/>
                </a:solidFill>
              </a:rPr>
              <a:t>Stench</a:t>
            </a:r>
          </a:p>
        </p:txBody>
      </p:sp>
      <p:sp>
        <p:nvSpPr>
          <p:cNvPr id="49" name="Rectangle 48">
            <a:extLst>
              <a:ext uri="{FF2B5EF4-FFF2-40B4-BE49-F238E27FC236}">
                <a16:creationId xmlns:a16="http://schemas.microsoft.com/office/drawing/2014/main" id="{8700F2C2-3657-694D-B4DB-68EE6F828F2F}"/>
              </a:ext>
            </a:extLst>
          </p:cNvPr>
          <p:cNvSpPr/>
          <p:nvPr/>
        </p:nvSpPr>
        <p:spPr>
          <a:xfrm>
            <a:off x="7550058" y="2438105"/>
            <a:ext cx="925253" cy="369332"/>
          </a:xfrm>
          <a:prstGeom prst="rect">
            <a:avLst/>
          </a:prstGeom>
        </p:spPr>
        <p:txBody>
          <a:bodyPr wrap="none">
            <a:spAutoFit/>
          </a:bodyPr>
          <a:lstStyle/>
          <a:p>
            <a:r>
              <a:rPr lang="en-US" dirty="0">
                <a:solidFill>
                  <a:schemeClr val="bg1"/>
                </a:solidFill>
              </a:rPr>
              <a:t>Breeze</a:t>
            </a:r>
          </a:p>
        </p:txBody>
      </p:sp>
      <p:sp>
        <p:nvSpPr>
          <p:cNvPr id="50" name="Rectangle 49">
            <a:extLst>
              <a:ext uri="{FF2B5EF4-FFF2-40B4-BE49-F238E27FC236}">
                <a16:creationId xmlns:a16="http://schemas.microsoft.com/office/drawing/2014/main" id="{65B88F63-3106-C340-B671-438FEAF8CE29}"/>
              </a:ext>
            </a:extLst>
          </p:cNvPr>
          <p:cNvSpPr/>
          <p:nvPr/>
        </p:nvSpPr>
        <p:spPr>
          <a:xfrm>
            <a:off x="7634083" y="1292971"/>
            <a:ext cx="1109599" cy="646331"/>
          </a:xfrm>
          <a:prstGeom prst="rect">
            <a:avLst/>
          </a:prstGeom>
        </p:spPr>
        <p:txBody>
          <a:bodyPr wrap="none">
            <a:spAutoFit/>
          </a:bodyPr>
          <a:lstStyle/>
          <a:p>
            <a:pPr algn="ctr"/>
            <a:br>
              <a:rPr lang="en-US" dirty="0">
                <a:solidFill>
                  <a:schemeClr val="bg1"/>
                </a:solidFill>
              </a:rPr>
            </a:br>
            <a:r>
              <a:rPr lang="en-US" strike="sngStrike" dirty="0" err="1">
                <a:solidFill>
                  <a:schemeClr val="bg1"/>
                </a:solidFill>
              </a:rPr>
              <a:t>Wampa</a:t>
            </a:r>
            <a:r>
              <a:rPr lang="en-US" strike="sngStrike" dirty="0">
                <a:solidFill>
                  <a:schemeClr val="bg1"/>
                </a:solidFill>
              </a:rPr>
              <a:t>?</a:t>
            </a:r>
          </a:p>
        </p:txBody>
      </p:sp>
      <p:sp>
        <p:nvSpPr>
          <p:cNvPr id="52" name="Rectangle 51">
            <a:extLst>
              <a:ext uri="{FF2B5EF4-FFF2-40B4-BE49-F238E27FC236}">
                <a16:creationId xmlns:a16="http://schemas.microsoft.com/office/drawing/2014/main" id="{43B8266E-F3DF-0A4E-910F-AA761777F444}"/>
              </a:ext>
            </a:extLst>
          </p:cNvPr>
          <p:cNvSpPr/>
          <p:nvPr/>
        </p:nvSpPr>
        <p:spPr>
          <a:xfrm>
            <a:off x="9181314" y="2702450"/>
            <a:ext cx="562975" cy="369332"/>
          </a:xfrm>
          <a:prstGeom prst="rect">
            <a:avLst/>
          </a:prstGeom>
        </p:spPr>
        <p:txBody>
          <a:bodyPr wrap="none">
            <a:spAutoFit/>
          </a:bodyPr>
          <a:lstStyle/>
          <a:p>
            <a:r>
              <a:rPr lang="en-US" dirty="0">
                <a:solidFill>
                  <a:schemeClr val="bg1"/>
                </a:solidFill>
              </a:rPr>
              <a:t>Pit?</a:t>
            </a:r>
          </a:p>
        </p:txBody>
      </p:sp>
      <p:sp>
        <p:nvSpPr>
          <p:cNvPr id="53" name="Rectangle 52">
            <a:extLst>
              <a:ext uri="{FF2B5EF4-FFF2-40B4-BE49-F238E27FC236}">
                <a16:creationId xmlns:a16="http://schemas.microsoft.com/office/drawing/2014/main" id="{961F8A6E-8600-3F43-81E7-C3ED7ABC179A}"/>
              </a:ext>
            </a:extLst>
          </p:cNvPr>
          <p:cNvSpPr/>
          <p:nvPr/>
        </p:nvSpPr>
        <p:spPr>
          <a:xfrm>
            <a:off x="7899220" y="1315257"/>
            <a:ext cx="562975" cy="369332"/>
          </a:xfrm>
          <a:prstGeom prst="rect">
            <a:avLst/>
          </a:prstGeom>
        </p:spPr>
        <p:txBody>
          <a:bodyPr wrap="none">
            <a:spAutoFit/>
          </a:bodyPr>
          <a:lstStyle/>
          <a:p>
            <a:r>
              <a:rPr lang="en-US" dirty="0">
                <a:solidFill>
                  <a:schemeClr val="bg1"/>
                </a:solidFill>
              </a:rPr>
              <a:t>Pit?</a:t>
            </a:r>
          </a:p>
        </p:txBody>
      </p:sp>
      <p:sp>
        <p:nvSpPr>
          <p:cNvPr id="54" name="Rectangle 53">
            <a:extLst>
              <a:ext uri="{FF2B5EF4-FFF2-40B4-BE49-F238E27FC236}">
                <a16:creationId xmlns:a16="http://schemas.microsoft.com/office/drawing/2014/main" id="{9FD582B3-06BD-064F-8147-83E512A55B71}"/>
              </a:ext>
            </a:extLst>
          </p:cNvPr>
          <p:cNvSpPr/>
          <p:nvPr/>
        </p:nvSpPr>
        <p:spPr>
          <a:xfrm>
            <a:off x="9615933" y="3495492"/>
            <a:ext cx="505267" cy="369332"/>
          </a:xfrm>
          <a:prstGeom prst="rect">
            <a:avLst/>
          </a:prstGeom>
        </p:spPr>
        <p:txBody>
          <a:bodyPr wrap="none">
            <a:spAutoFit/>
          </a:bodyPr>
          <a:lstStyle/>
          <a:p>
            <a:r>
              <a:rPr lang="en-US" dirty="0">
                <a:solidFill>
                  <a:schemeClr val="bg1"/>
                </a:solidFill>
              </a:rPr>
              <a:t>OK</a:t>
            </a:r>
          </a:p>
        </p:txBody>
      </p:sp>
      <p:sp>
        <p:nvSpPr>
          <p:cNvPr id="56" name="Rectangle 55">
            <a:extLst>
              <a:ext uri="{FF2B5EF4-FFF2-40B4-BE49-F238E27FC236}">
                <a16:creationId xmlns:a16="http://schemas.microsoft.com/office/drawing/2014/main" id="{E49762E3-EDFD-7F42-A9E3-B5A6B07E47CE}"/>
              </a:ext>
            </a:extLst>
          </p:cNvPr>
          <p:cNvSpPr/>
          <p:nvPr/>
        </p:nvSpPr>
        <p:spPr>
          <a:xfrm>
            <a:off x="8303520" y="2274973"/>
            <a:ext cx="505267" cy="369332"/>
          </a:xfrm>
          <a:prstGeom prst="rect">
            <a:avLst/>
          </a:prstGeom>
        </p:spPr>
        <p:txBody>
          <a:bodyPr wrap="none">
            <a:spAutoFit/>
          </a:bodyPr>
          <a:lstStyle/>
          <a:p>
            <a:r>
              <a:rPr lang="en-US" dirty="0">
                <a:solidFill>
                  <a:schemeClr val="bg1"/>
                </a:solidFill>
              </a:rPr>
              <a:t>OK</a:t>
            </a:r>
          </a:p>
        </p:txBody>
      </p:sp>
      <p:sp>
        <p:nvSpPr>
          <p:cNvPr id="5" name="Oval Callout 4">
            <a:extLst>
              <a:ext uri="{FF2B5EF4-FFF2-40B4-BE49-F238E27FC236}">
                <a16:creationId xmlns:a16="http://schemas.microsoft.com/office/drawing/2014/main" id="{8E213B98-652A-90CB-BC17-77D0B41B7D2B}"/>
              </a:ext>
            </a:extLst>
          </p:cNvPr>
          <p:cNvSpPr/>
          <p:nvPr/>
        </p:nvSpPr>
        <p:spPr>
          <a:xfrm>
            <a:off x="7326401" y="3141690"/>
            <a:ext cx="1024001" cy="528684"/>
          </a:xfrm>
          <a:prstGeom prst="wedgeEllipseCallout">
            <a:avLst>
              <a:gd name="adj1" fmla="val 17503"/>
              <a:gd name="adj2" fmla="val -75325"/>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gasp</a:t>
            </a:r>
          </a:p>
        </p:txBody>
      </p:sp>
    </p:spTree>
    <p:extLst>
      <p:ext uri="{BB962C8B-B14F-4D97-AF65-F5344CB8AC3E}">
        <p14:creationId xmlns:p14="http://schemas.microsoft.com/office/powerpoint/2010/main" val="22759751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2" grpId="0"/>
      <p:bldP spid="53" grpId="0"/>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A5E9B-820C-6B48-A059-8A36A9938DC6}"/>
              </a:ext>
            </a:extLst>
          </p:cNvPr>
          <p:cNvSpPr>
            <a:spLocks noGrp="1"/>
          </p:cNvSpPr>
          <p:nvPr>
            <p:ph type="title"/>
          </p:nvPr>
        </p:nvSpPr>
        <p:spPr/>
        <p:txBody>
          <a:bodyPr/>
          <a:lstStyle/>
          <a:p>
            <a:r>
              <a:rPr lang="en-US" dirty="0"/>
              <a:t>Knowledge-based Agents</a:t>
            </a:r>
          </a:p>
        </p:txBody>
      </p:sp>
      <p:sp>
        <p:nvSpPr>
          <p:cNvPr id="3" name="Content Placeholder 2">
            <a:extLst>
              <a:ext uri="{FF2B5EF4-FFF2-40B4-BE49-F238E27FC236}">
                <a16:creationId xmlns:a16="http://schemas.microsoft.com/office/drawing/2014/main" id="{8BF747DA-57A9-A543-9E8B-F6E2F893426F}"/>
              </a:ext>
            </a:extLst>
          </p:cNvPr>
          <p:cNvSpPr>
            <a:spLocks noGrp="1"/>
          </p:cNvSpPr>
          <p:nvPr>
            <p:ph idx="1"/>
          </p:nvPr>
        </p:nvSpPr>
        <p:spPr/>
        <p:txBody>
          <a:bodyPr/>
          <a:lstStyle/>
          <a:p>
            <a:r>
              <a:rPr lang="en-US" b="1" dirty="0"/>
              <a:t>Knowledge-based agents </a:t>
            </a:r>
            <a:r>
              <a:rPr lang="en-US" dirty="0"/>
              <a:t>use a process of </a:t>
            </a:r>
            <a:r>
              <a:rPr lang="en-US" b="1" dirty="0"/>
              <a:t>reasoning </a:t>
            </a:r>
            <a:r>
              <a:rPr lang="en-US" dirty="0"/>
              <a:t>over an internal </a:t>
            </a:r>
            <a:r>
              <a:rPr lang="en-US" b="1" dirty="0"/>
              <a:t>representation</a:t>
            </a:r>
            <a:r>
              <a:rPr lang="en-US" dirty="0"/>
              <a:t> of knowledge to decide what action to take.</a:t>
            </a:r>
          </a:p>
          <a:p>
            <a:endParaRPr lang="en-US" dirty="0"/>
          </a:p>
          <a:p>
            <a:r>
              <a:rPr lang="en-US" dirty="0"/>
              <a:t>So far, our </a:t>
            </a:r>
            <a:r>
              <a:rPr lang="en-US" b="1" dirty="0"/>
              <a:t>problem-solving</a:t>
            </a:r>
            <a:r>
              <a:rPr lang="en-US" dirty="0"/>
              <a:t> agents have performed a </a:t>
            </a:r>
            <a:r>
              <a:rPr lang="en-US" b="1" dirty="0"/>
              <a:t>search </a:t>
            </a:r>
            <a:r>
              <a:rPr lang="en-US" dirty="0"/>
              <a:t>over </a:t>
            </a:r>
            <a:r>
              <a:rPr lang="en-US" b="1" dirty="0"/>
              <a:t>states </a:t>
            </a:r>
            <a:r>
              <a:rPr lang="en-US" dirty="0"/>
              <a:t>in order to find a plan.  The representation of states has been </a:t>
            </a:r>
            <a:r>
              <a:rPr lang="en-US" b="1" dirty="0"/>
              <a:t>atomic</a:t>
            </a:r>
            <a:r>
              <a:rPr lang="en-US" dirty="0"/>
              <a:t>.  </a:t>
            </a:r>
          </a:p>
          <a:p>
            <a:br>
              <a:rPr lang="en-US" dirty="0"/>
            </a:br>
            <a:br>
              <a:rPr lang="en-US" dirty="0"/>
            </a:br>
            <a:endParaRPr lang="en-US" dirty="0"/>
          </a:p>
          <a:p>
            <a:endParaRPr lang="en-US" dirty="0"/>
          </a:p>
          <a:p>
            <a:endParaRPr lang="en-US" dirty="0"/>
          </a:p>
        </p:txBody>
      </p:sp>
      <p:pic>
        <p:nvPicPr>
          <p:cNvPr id="4" name="Picture 3">
            <a:extLst>
              <a:ext uri="{FF2B5EF4-FFF2-40B4-BE49-F238E27FC236}">
                <a16:creationId xmlns:a16="http://schemas.microsoft.com/office/drawing/2014/main" id="{857990DB-A916-044F-B233-BC93A17765F5}"/>
              </a:ext>
            </a:extLst>
          </p:cNvPr>
          <p:cNvPicPr>
            <a:picLocks noChangeAspect="1"/>
          </p:cNvPicPr>
          <p:nvPr/>
        </p:nvPicPr>
        <p:blipFill>
          <a:blip r:embed="rId2"/>
          <a:stretch>
            <a:fillRect/>
          </a:stretch>
        </p:blipFill>
        <p:spPr>
          <a:xfrm>
            <a:off x="618936" y="3207850"/>
            <a:ext cx="5038537" cy="2934533"/>
          </a:xfrm>
          <a:prstGeom prst="rect">
            <a:avLst/>
          </a:prstGeom>
        </p:spPr>
      </p:pic>
      <p:sp>
        <p:nvSpPr>
          <p:cNvPr id="6" name="Google Shape;75;g92b3bf485b_0_0">
            <a:extLst>
              <a:ext uri="{FF2B5EF4-FFF2-40B4-BE49-F238E27FC236}">
                <a16:creationId xmlns:a16="http://schemas.microsoft.com/office/drawing/2014/main" id="{9841E165-0109-C644-9C7A-C7CCD54EF253}"/>
              </a:ext>
            </a:extLst>
          </p:cNvPr>
          <p:cNvSpPr/>
          <p:nvPr/>
        </p:nvSpPr>
        <p:spPr>
          <a:xfrm>
            <a:off x="5962184" y="3207849"/>
            <a:ext cx="5011721" cy="918001"/>
          </a:xfrm>
          <a:prstGeom prst="wedgeRoundRectCallout">
            <a:avLst>
              <a:gd name="adj1" fmla="val -44346"/>
              <a:gd name="adj2" fmla="val 10149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Limited to commands like “Navigate to Kessel”</a:t>
            </a:r>
          </a:p>
        </p:txBody>
      </p:sp>
      <p:sp>
        <p:nvSpPr>
          <p:cNvPr id="7" name="Google Shape;75;g92b3bf485b_0_0">
            <a:extLst>
              <a:ext uri="{FF2B5EF4-FFF2-40B4-BE49-F238E27FC236}">
                <a16:creationId xmlns:a16="http://schemas.microsoft.com/office/drawing/2014/main" id="{9A362820-4E8D-4F4C-A3A9-807DBCD1F15D}"/>
              </a:ext>
            </a:extLst>
          </p:cNvPr>
          <p:cNvSpPr/>
          <p:nvPr/>
        </p:nvSpPr>
        <p:spPr>
          <a:xfrm>
            <a:off x="5935368" y="4642640"/>
            <a:ext cx="5038537" cy="918001"/>
          </a:xfrm>
          <a:prstGeom prst="wedgeRoundRectCallout">
            <a:avLst>
              <a:gd name="adj1" fmla="val -46594"/>
              <a:gd name="adj2" fmla="val 84239"/>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“Take me to the nearest habitable planet”</a:t>
            </a:r>
          </a:p>
        </p:txBody>
      </p:sp>
      <p:sp>
        <p:nvSpPr>
          <p:cNvPr id="9" name="Google Shape;75;g92b3bf485b_0_0">
            <a:extLst>
              <a:ext uri="{FF2B5EF4-FFF2-40B4-BE49-F238E27FC236}">
                <a16:creationId xmlns:a16="http://schemas.microsoft.com/office/drawing/2014/main" id="{BFD99595-19BF-7F4E-8281-D4A9DAF53DB6}"/>
              </a:ext>
            </a:extLst>
          </p:cNvPr>
          <p:cNvSpPr/>
          <p:nvPr/>
        </p:nvSpPr>
        <p:spPr>
          <a:xfrm>
            <a:off x="5935367" y="4675116"/>
            <a:ext cx="5038537" cy="1310036"/>
          </a:xfrm>
          <a:prstGeom prst="wedgeRoundRectCallout">
            <a:avLst>
              <a:gd name="adj1" fmla="val -46594"/>
              <a:gd name="adj2" fmla="val 84239"/>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“Take me to the nearest habitable planet where I can store my perishable cargo”</a:t>
            </a:r>
          </a:p>
        </p:txBody>
      </p:sp>
    </p:spTree>
    <p:extLst>
      <p:ext uri="{BB962C8B-B14F-4D97-AF65-F5344CB8AC3E}">
        <p14:creationId xmlns:p14="http://schemas.microsoft.com/office/powerpoint/2010/main" val="1503830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1" animBg="1"/>
      <p:bldP spid="9" grpId="1"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3" name="Group 112">
            <a:extLst>
              <a:ext uri="{FF2B5EF4-FFF2-40B4-BE49-F238E27FC236}">
                <a16:creationId xmlns:a16="http://schemas.microsoft.com/office/drawing/2014/main" id="{D77D6C10-7A02-1A44-AC02-E5F6BB825F6E}"/>
              </a:ext>
            </a:extLst>
          </p:cNvPr>
          <p:cNvGrpSpPr/>
          <p:nvPr/>
        </p:nvGrpSpPr>
        <p:grpSpPr>
          <a:xfrm>
            <a:off x="6288506" y="1009755"/>
            <a:ext cx="5740778" cy="5032375"/>
            <a:chOff x="6288506" y="1009755"/>
            <a:chExt cx="5740778" cy="5032375"/>
          </a:xfrm>
        </p:grpSpPr>
        <p:grpSp>
          <p:nvGrpSpPr>
            <p:cNvPr id="114" name="Group 113">
              <a:extLst>
                <a:ext uri="{FF2B5EF4-FFF2-40B4-BE49-F238E27FC236}">
                  <a16:creationId xmlns:a16="http://schemas.microsoft.com/office/drawing/2014/main" id="{BF8A7913-DB84-0E47-8B11-246F61AE58FD}"/>
                </a:ext>
              </a:extLst>
            </p:cNvPr>
            <p:cNvGrpSpPr/>
            <p:nvPr/>
          </p:nvGrpSpPr>
          <p:grpSpPr>
            <a:xfrm>
              <a:off x="6288506" y="1009755"/>
              <a:ext cx="5740778" cy="5032375"/>
              <a:chOff x="6288506" y="1009755"/>
              <a:chExt cx="5740778" cy="5032375"/>
            </a:xfrm>
          </p:grpSpPr>
          <p:grpSp>
            <p:nvGrpSpPr>
              <p:cNvPr id="117" name="Group 116">
                <a:extLst>
                  <a:ext uri="{FF2B5EF4-FFF2-40B4-BE49-F238E27FC236}">
                    <a16:creationId xmlns:a16="http://schemas.microsoft.com/office/drawing/2014/main" id="{9C17201A-505F-EA48-AC84-BA6FEF1BE5D9}"/>
                  </a:ext>
                </a:extLst>
              </p:cNvPr>
              <p:cNvGrpSpPr/>
              <p:nvPr/>
            </p:nvGrpSpPr>
            <p:grpSpPr>
              <a:xfrm>
                <a:off x="6288506" y="1009755"/>
                <a:ext cx="5740778" cy="5032375"/>
                <a:chOff x="6288506" y="1009755"/>
                <a:chExt cx="5740778" cy="5032375"/>
              </a:xfrm>
            </p:grpSpPr>
            <p:grpSp>
              <p:nvGrpSpPr>
                <p:cNvPr id="120" name="Group 119">
                  <a:extLst>
                    <a:ext uri="{FF2B5EF4-FFF2-40B4-BE49-F238E27FC236}">
                      <a16:creationId xmlns:a16="http://schemas.microsoft.com/office/drawing/2014/main" id="{34ADB87F-6CCC-0248-A08F-9BC094C66985}"/>
                    </a:ext>
                  </a:extLst>
                </p:cNvPr>
                <p:cNvGrpSpPr/>
                <p:nvPr/>
              </p:nvGrpSpPr>
              <p:grpSpPr>
                <a:xfrm>
                  <a:off x="6288506" y="1009755"/>
                  <a:ext cx="5740778" cy="5032375"/>
                  <a:chOff x="6456556" y="1825625"/>
                  <a:chExt cx="4143414" cy="3632123"/>
                </a:xfrm>
              </p:grpSpPr>
              <p:sp>
                <p:nvSpPr>
                  <p:cNvPr id="124" name="Rectangle 123">
                    <a:extLst>
                      <a:ext uri="{FF2B5EF4-FFF2-40B4-BE49-F238E27FC236}">
                        <a16:creationId xmlns:a16="http://schemas.microsoft.com/office/drawing/2014/main" id="{013F504B-B547-9F40-9B53-4C41A19C600D}"/>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a:extLst>
                      <a:ext uri="{FF2B5EF4-FFF2-40B4-BE49-F238E27FC236}">
                        <a16:creationId xmlns:a16="http://schemas.microsoft.com/office/drawing/2014/main" id="{602450CE-D176-1242-BCC7-FA24C1DBE48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a:extLst>
                      <a:ext uri="{FF2B5EF4-FFF2-40B4-BE49-F238E27FC236}">
                        <a16:creationId xmlns:a16="http://schemas.microsoft.com/office/drawing/2014/main" id="{D0D43AC7-E7C5-C04D-8D11-C1B75802677F}"/>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a:extLst>
                      <a:ext uri="{FF2B5EF4-FFF2-40B4-BE49-F238E27FC236}">
                        <a16:creationId xmlns:a16="http://schemas.microsoft.com/office/drawing/2014/main" id="{82281578-2493-1B4E-8FA9-9D53510EBCF2}"/>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905FCC6D-650F-B445-8193-017A512F5B72}"/>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29" name="Rectangle 128">
                    <a:extLst>
                      <a:ext uri="{FF2B5EF4-FFF2-40B4-BE49-F238E27FC236}">
                        <a16:creationId xmlns:a16="http://schemas.microsoft.com/office/drawing/2014/main" id="{9F6C246B-9D97-7E42-A24A-55B5B8F2919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a:extLst>
                      <a:ext uri="{FF2B5EF4-FFF2-40B4-BE49-F238E27FC236}">
                        <a16:creationId xmlns:a16="http://schemas.microsoft.com/office/drawing/2014/main" id="{EAD54DCF-0524-F84F-9BD0-2DCEAF183A7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F1EF2687-5B52-2440-8597-4AAE199C26DA}"/>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2" name="Rectangle 131">
                    <a:extLst>
                      <a:ext uri="{FF2B5EF4-FFF2-40B4-BE49-F238E27FC236}">
                        <a16:creationId xmlns:a16="http://schemas.microsoft.com/office/drawing/2014/main" id="{85D015BF-1E35-5443-9A53-8F0E8B37A16D}"/>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8FE62A7D-FA32-6C4F-8112-FA1ADDB382B0}"/>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4A515096-CD27-6845-ADD4-7857E069AF7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Rectangle 134">
                    <a:extLst>
                      <a:ext uri="{FF2B5EF4-FFF2-40B4-BE49-F238E27FC236}">
                        <a16:creationId xmlns:a16="http://schemas.microsoft.com/office/drawing/2014/main" id="{4BFC9B3B-A014-C841-8FD0-9AFA84E4D3A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050D095E-EAE9-5C44-8FAE-DE0F424AA6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1" name="Rectangle 120">
                  <a:extLst>
                    <a:ext uri="{FF2B5EF4-FFF2-40B4-BE49-F238E27FC236}">
                      <a16:creationId xmlns:a16="http://schemas.microsoft.com/office/drawing/2014/main" id="{7338B56D-EA79-7C46-B39F-B6DE713BA92C}"/>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122" name="Rectangle 121">
                  <a:extLst>
                    <a:ext uri="{FF2B5EF4-FFF2-40B4-BE49-F238E27FC236}">
                      <a16:creationId xmlns:a16="http://schemas.microsoft.com/office/drawing/2014/main" id="{CBEA7B87-AC51-B94B-BBC1-BBE212731242}"/>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18" name="Rectangle 117">
                <a:extLst>
                  <a:ext uri="{FF2B5EF4-FFF2-40B4-BE49-F238E27FC236}">
                    <a16:creationId xmlns:a16="http://schemas.microsoft.com/office/drawing/2014/main" id="{3B68F697-3BCD-3F4B-8D9E-32970B6994AC}"/>
                  </a:ext>
                </a:extLst>
              </p:cNvPr>
              <p:cNvSpPr/>
              <p:nvPr/>
            </p:nvSpPr>
            <p:spPr>
              <a:xfrm>
                <a:off x="6288506" y="2241374"/>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a:extLst>
                  <a:ext uri="{FF2B5EF4-FFF2-40B4-BE49-F238E27FC236}">
                    <a16:creationId xmlns:a16="http://schemas.microsoft.com/office/drawing/2014/main" id="{DCA7F9FB-E57A-CA4B-965A-7353BE1CC720}"/>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5" name="Rectangle 114">
              <a:extLst>
                <a:ext uri="{FF2B5EF4-FFF2-40B4-BE49-F238E27FC236}">
                  <a16:creationId xmlns:a16="http://schemas.microsoft.com/office/drawing/2014/main" id="{4D277C65-CA97-0C45-8C5B-8DCE18C7FE80}"/>
                </a:ext>
              </a:extLst>
            </p:cNvPr>
            <p:cNvSpPr/>
            <p:nvPr/>
          </p:nvSpPr>
          <p:spPr>
            <a:xfrm>
              <a:off x="7555424" y="224620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6DA69FE2-9059-F943-9B1B-F3C85A680BA6}"/>
                </a:ext>
              </a:extLst>
            </p:cNvPr>
            <p:cNvSpPr/>
            <p:nvPr/>
          </p:nvSpPr>
          <p:spPr>
            <a:xfrm>
              <a:off x="7555424" y="350616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1" name="Rectangle 50">
            <a:extLst>
              <a:ext uri="{FF2B5EF4-FFF2-40B4-BE49-F238E27FC236}">
                <a16:creationId xmlns:a16="http://schemas.microsoft.com/office/drawing/2014/main" id="{1974E6E2-2A21-974F-9616-D382ABBAB9FA}"/>
              </a:ext>
            </a:extLst>
          </p:cNvPr>
          <p:cNvSpPr/>
          <p:nvPr/>
        </p:nvSpPr>
        <p:spPr>
          <a:xfrm>
            <a:off x="7555424" y="2241375"/>
            <a:ext cx="1266918" cy="1266918"/>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 Walkthrough</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R2D2 moves to [2,3]</a:t>
            </a:r>
          </a:p>
          <a:p>
            <a:r>
              <a:rPr lang="en-US" dirty="0"/>
              <a:t>Percept=[</a:t>
            </a:r>
            <a:r>
              <a:rPr lang="en-US" i="1" dirty="0"/>
              <a:t>Stench, Breeze, Gasp, None, None</a:t>
            </a:r>
            <a:r>
              <a:rPr lang="en-US" dirty="0"/>
              <a:t>]</a:t>
            </a:r>
          </a:p>
          <a:p>
            <a:endParaRPr lang="en-US" dirty="0"/>
          </a:p>
          <a:p>
            <a:r>
              <a:rPr lang="en-US" dirty="0"/>
              <a:t>We heard a Gasp, so Luke is here!</a:t>
            </a:r>
          </a:p>
          <a:p>
            <a:endParaRPr lang="en-US" dirty="0"/>
          </a:p>
          <a:p>
            <a:endParaRPr lang="en-US" dirty="0"/>
          </a:p>
          <a:p>
            <a:endParaRPr lang="en-US" dirty="0"/>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pic>
        <p:nvPicPr>
          <p:cNvPr id="10" name="Picture 9" descr="A drawing of a cartoon character&#10;&#10;Description automatically generated">
            <a:extLst>
              <a:ext uri="{FF2B5EF4-FFF2-40B4-BE49-F238E27FC236}">
                <a16:creationId xmlns:a16="http://schemas.microsoft.com/office/drawing/2014/main" id="{0789393B-EE1A-7C43-BF54-BF0EC2AEFF79}"/>
              </a:ext>
            </a:extLst>
          </p:cNvPr>
          <p:cNvPicPr>
            <a:picLocks noChangeAspect="1"/>
          </p:cNvPicPr>
          <p:nvPr/>
        </p:nvPicPr>
        <p:blipFill>
          <a:blip r:embed="rId4"/>
          <a:stretch>
            <a:fillRect/>
          </a:stretch>
        </p:blipFill>
        <p:spPr>
          <a:xfrm>
            <a:off x="8153318" y="2458006"/>
            <a:ext cx="655107" cy="1096044"/>
          </a:xfrm>
          <a:prstGeom prst="rect">
            <a:avLst/>
          </a:prstGeom>
        </p:spPr>
      </p:pic>
      <p:sp>
        <p:nvSpPr>
          <p:cNvPr id="137" name="Rectangle 136">
            <a:extLst>
              <a:ext uri="{FF2B5EF4-FFF2-40B4-BE49-F238E27FC236}">
                <a16:creationId xmlns:a16="http://schemas.microsoft.com/office/drawing/2014/main" id="{BCEC8D1A-4287-B94A-AF32-0E256B417B5B}"/>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39" name="Rectangle 38">
            <a:extLst>
              <a:ext uri="{FF2B5EF4-FFF2-40B4-BE49-F238E27FC236}">
                <a16:creationId xmlns:a16="http://schemas.microsoft.com/office/drawing/2014/main" id="{3B4F575E-46DE-1D4A-BBC8-03275E045ABD}"/>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42" name="Rectangle 41">
            <a:extLst>
              <a:ext uri="{FF2B5EF4-FFF2-40B4-BE49-F238E27FC236}">
                <a16:creationId xmlns:a16="http://schemas.microsoft.com/office/drawing/2014/main" id="{C020393D-3319-B646-B087-BD849B6F8F11}"/>
              </a:ext>
            </a:extLst>
          </p:cNvPr>
          <p:cNvSpPr/>
          <p:nvPr/>
        </p:nvSpPr>
        <p:spPr>
          <a:xfrm>
            <a:off x="7552232" y="4779233"/>
            <a:ext cx="925253" cy="369332"/>
          </a:xfrm>
          <a:prstGeom prst="rect">
            <a:avLst/>
          </a:prstGeom>
        </p:spPr>
        <p:txBody>
          <a:bodyPr wrap="none">
            <a:spAutoFit/>
          </a:bodyPr>
          <a:lstStyle/>
          <a:p>
            <a:r>
              <a:rPr lang="en-US" dirty="0">
                <a:solidFill>
                  <a:schemeClr val="bg1"/>
                </a:solidFill>
              </a:rPr>
              <a:t>Breeze</a:t>
            </a:r>
          </a:p>
        </p:txBody>
      </p:sp>
      <p:sp>
        <p:nvSpPr>
          <p:cNvPr id="44" name="Rectangle 43">
            <a:extLst>
              <a:ext uri="{FF2B5EF4-FFF2-40B4-BE49-F238E27FC236}">
                <a16:creationId xmlns:a16="http://schemas.microsoft.com/office/drawing/2014/main" id="{1AA77D0B-A938-7643-99BE-6E58DEEE28B5}"/>
              </a:ext>
            </a:extLst>
          </p:cNvPr>
          <p:cNvSpPr/>
          <p:nvPr/>
        </p:nvSpPr>
        <p:spPr>
          <a:xfrm>
            <a:off x="6288506" y="2241375"/>
            <a:ext cx="1266918" cy="1266918"/>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a:extLst>
              <a:ext uri="{FF2B5EF4-FFF2-40B4-BE49-F238E27FC236}">
                <a16:creationId xmlns:a16="http://schemas.microsoft.com/office/drawing/2014/main" id="{1227AE7B-B567-9A4C-88A1-6C7950A646AF}"/>
              </a:ext>
            </a:extLst>
          </p:cNvPr>
          <p:cNvSpPr/>
          <p:nvPr/>
        </p:nvSpPr>
        <p:spPr>
          <a:xfrm>
            <a:off x="8301003" y="3516336"/>
            <a:ext cx="505267" cy="369332"/>
          </a:xfrm>
          <a:prstGeom prst="rect">
            <a:avLst/>
          </a:prstGeom>
        </p:spPr>
        <p:txBody>
          <a:bodyPr wrap="none">
            <a:spAutoFit/>
          </a:bodyPr>
          <a:lstStyle/>
          <a:p>
            <a:r>
              <a:rPr lang="en-US" dirty="0">
                <a:solidFill>
                  <a:schemeClr val="bg1"/>
                </a:solidFill>
              </a:rPr>
              <a:t>OK</a:t>
            </a:r>
          </a:p>
        </p:txBody>
      </p:sp>
      <p:sp>
        <p:nvSpPr>
          <p:cNvPr id="46" name="Oval 45">
            <a:extLst>
              <a:ext uri="{FF2B5EF4-FFF2-40B4-BE49-F238E27FC236}">
                <a16:creationId xmlns:a16="http://schemas.microsoft.com/office/drawing/2014/main" id="{D13B3AE7-F16B-564D-97FD-F35B0CE6E446}"/>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48" name="Rectangle 47">
            <a:extLst>
              <a:ext uri="{FF2B5EF4-FFF2-40B4-BE49-F238E27FC236}">
                <a16:creationId xmlns:a16="http://schemas.microsoft.com/office/drawing/2014/main" id="{6F3E9617-0981-E149-9805-26EC525ACDC5}"/>
              </a:ext>
            </a:extLst>
          </p:cNvPr>
          <p:cNvSpPr/>
          <p:nvPr/>
        </p:nvSpPr>
        <p:spPr>
          <a:xfrm>
            <a:off x="7534955" y="2218617"/>
            <a:ext cx="915635" cy="369332"/>
          </a:xfrm>
          <a:prstGeom prst="rect">
            <a:avLst/>
          </a:prstGeom>
        </p:spPr>
        <p:txBody>
          <a:bodyPr wrap="none">
            <a:spAutoFit/>
          </a:bodyPr>
          <a:lstStyle/>
          <a:p>
            <a:r>
              <a:rPr lang="en-US" dirty="0">
                <a:solidFill>
                  <a:schemeClr val="bg1"/>
                </a:solidFill>
              </a:rPr>
              <a:t>Stench</a:t>
            </a:r>
          </a:p>
        </p:txBody>
      </p:sp>
      <p:sp>
        <p:nvSpPr>
          <p:cNvPr id="49" name="Rectangle 48">
            <a:extLst>
              <a:ext uri="{FF2B5EF4-FFF2-40B4-BE49-F238E27FC236}">
                <a16:creationId xmlns:a16="http://schemas.microsoft.com/office/drawing/2014/main" id="{8700F2C2-3657-694D-B4DB-68EE6F828F2F}"/>
              </a:ext>
            </a:extLst>
          </p:cNvPr>
          <p:cNvSpPr/>
          <p:nvPr/>
        </p:nvSpPr>
        <p:spPr>
          <a:xfrm>
            <a:off x="7550058" y="2438105"/>
            <a:ext cx="925253" cy="369332"/>
          </a:xfrm>
          <a:prstGeom prst="rect">
            <a:avLst/>
          </a:prstGeom>
        </p:spPr>
        <p:txBody>
          <a:bodyPr wrap="none">
            <a:spAutoFit/>
          </a:bodyPr>
          <a:lstStyle/>
          <a:p>
            <a:r>
              <a:rPr lang="en-US" dirty="0">
                <a:solidFill>
                  <a:schemeClr val="bg1"/>
                </a:solidFill>
              </a:rPr>
              <a:t>Breeze</a:t>
            </a:r>
          </a:p>
        </p:txBody>
      </p:sp>
      <p:sp>
        <p:nvSpPr>
          <p:cNvPr id="53" name="Rectangle 52">
            <a:extLst>
              <a:ext uri="{FF2B5EF4-FFF2-40B4-BE49-F238E27FC236}">
                <a16:creationId xmlns:a16="http://schemas.microsoft.com/office/drawing/2014/main" id="{03289700-9646-1943-83DD-48660C14DDE9}"/>
              </a:ext>
            </a:extLst>
          </p:cNvPr>
          <p:cNvSpPr/>
          <p:nvPr/>
        </p:nvSpPr>
        <p:spPr>
          <a:xfrm>
            <a:off x="9181314" y="2702450"/>
            <a:ext cx="562975" cy="369332"/>
          </a:xfrm>
          <a:prstGeom prst="rect">
            <a:avLst/>
          </a:prstGeom>
        </p:spPr>
        <p:txBody>
          <a:bodyPr wrap="none">
            <a:spAutoFit/>
          </a:bodyPr>
          <a:lstStyle/>
          <a:p>
            <a:r>
              <a:rPr lang="en-US" dirty="0">
                <a:solidFill>
                  <a:schemeClr val="bg1"/>
                </a:solidFill>
              </a:rPr>
              <a:t>Pit?</a:t>
            </a:r>
          </a:p>
        </p:txBody>
      </p:sp>
      <p:sp>
        <p:nvSpPr>
          <p:cNvPr id="54" name="Rectangle 53">
            <a:extLst>
              <a:ext uri="{FF2B5EF4-FFF2-40B4-BE49-F238E27FC236}">
                <a16:creationId xmlns:a16="http://schemas.microsoft.com/office/drawing/2014/main" id="{54DB4418-A6AB-A849-B245-9DCC570ADB24}"/>
              </a:ext>
            </a:extLst>
          </p:cNvPr>
          <p:cNvSpPr/>
          <p:nvPr/>
        </p:nvSpPr>
        <p:spPr>
          <a:xfrm>
            <a:off x="7899220" y="1315257"/>
            <a:ext cx="562975" cy="369332"/>
          </a:xfrm>
          <a:prstGeom prst="rect">
            <a:avLst/>
          </a:prstGeom>
        </p:spPr>
        <p:txBody>
          <a:bodyPr wrap="none">
            <a:spAutoFit/>
          </a:bodyPr>
          <a:lstStyle/>
          <a:p>
            <a:r>
              <a:rPr lang="en-US" dirty="0">
                <a:solidFill>
                  <a:schemeClr val="bg1"/>
                </a:solidFill>
              </a:rPr>
              <a:t>Pit?</a:t>
            </a:r>
          </a:p>
        </p:txBody>
      </p:sp>
      <p:sp>
        <p:nvSpPr>
          <p:cNvPr id="56" name="Rectangle 55">
            <a:extLst>
              <a:ext uri="{FF2B5EF4-FFF2-40B4-BE49-F238E27FC236}">
                <a16:creationId xmlns:a16="http://schemas.microsoft.com/office/drawing/2014/main" id="{90542877-0DBE-4A4A-84F0-7B2276E19706}"/>
              </a:ext>
            </a:extLst>
          </p:cNvPr>
          <p:cNvSpPr/>
          <p:nvPr/>
        </p:nvSpPr>
        <p:spPr>
          <a:xfrm>
            <a:off x="9615933" y="3495492"/>
            <a:ext cx="505267" cy="369332"/>
          </a:xfrm>
          <a:prstGeom prst="rect">
            <a:avLst/>
          </a:prstGeom>
        </p:spPr>
        <p:txBody>
          <a:bodyPr wrap="none">
            <a:spAutoFit/>
          </a:bodyPr>
          <a:lstStyle/>
          <a:p>
            <a:r>
              <a:rPr lang="en-US" dirty="0">
                <a:solidFill>
                  <a:schemeClr val="bg1"/>
                </a:solidFill>
              </a:rPr>
              <a:t>OK</a:t>
            </a:r>
          </a:p>
        </p:txBody>
      </p:sp>
      <p:sp>
        <p:nvSpPr>
          <p:cNvPr id="57" name="Rectangle 56">
            <a:extLst>
              <a:ext uri="{FF2B5EF4-FFF2-40B4-BE49-F238E27FC236}">
                <a16:creationId xmlns:a16="http://schemas.microsoft.com/office/drawing/2014/main" id="{9C5869E0-5A78-174E-854F-91BC640EAE3C}"/>
              </a:ext>
            </a:extLst>
          </p:cNvPr>
          <p:cNvSpPr/>
          <p:nvPr/>
        </p:nvSpPr>
        <p:spPr>
          <a:xfrm>
            <a:off x="8303520" y="2274973"/>
            <a:ext cx="505267" cy="369332"/>
          </a:xfrm>
          <a:prstGeom prst="rect">
            <a:avLst/>
          </a:prstGeom>
        </p:spPr>
        <p:txBody>
          <a:bodyPr wrap="none">
            <a:spAutoFit/>
          </a:bodyPr>
          <a:lstStyle/>
          <a:p>
            <a:r>
              <a:rPr lang="en-US" dirty="0">
                <a:solidFill>
                  <a:schemeClr val="bg1"/>
                </a:solidFill>
              </a:rPr>
              <a:t>OK</a:t>
            </a:r>
          </a:p>
        </p:txBody>
      </p:sp>
      <p:sp>
        <p:nvSpPr>
          <p:cNvPr id="5" name="Oval Callout 4">
            <a:extLst>
              <a:ext uri="{FF2B5EF4-FFF2-40B4-BE49-F238E27FC236}">
                <a16:creationId xmlns:a16="http://schemas.microsoft.com/office/drawing/2014/main" id="{CCEF7471-D436-1C1D-D68B-6D8A96D096EC}"/>
              </a:ext>
            </a:extLst>
          </p:cNvPr>
          <p:cNvSpPr/>
          <p:nvPr/>
        </p:nvSpPr>
        <p:spPr>
          <a:xfrm>
            <a:off x="7326401" y="3141690"/>
            <a:ext cx="1024001" cy="528684"/>
          </a:xfrm>
          <a:prstGeom prst="wedgeEllipseCallout">
            <a:avLst>
              <a:gd name="adj1" fmla="val 17503"/>
              <a:gd name="adj2" fmla="val -75325"/>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gasp</a:t>
            </a:r>
          </a:p>
        </p:txBody>
      </p:sp>
    </p:spTree>
    <p:extLst>
      <p:ext uri="{BB962C8B-B14F-4D97-AF65-F5344CB8AC3E}">
        <p14:creationId xmlns:p14="http://schemas.microsoft.com/office/powerpoint/2010/main" val="3879070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81B4BDE-F32E-A34F-88D0-25EDA1F94F45}"/>
              </a:ext>
            </a:extLst>
          </p:cNvPr>
          <p:cNvSpPr>
            <a:spLocks noGrp="1"/>
          </p:cNvSpPr>
          <p:nvPr>
            <p:ph type="title"/>
          </p:nvPr>
        </p:nvSpPr>
        <p:spPr/>
        <p:txBody>
          <a:bodyPr/>
          <a:lstStyle/>
          <a:p>
            <a:r>
              <a:rPr lang="en-US" dirty="0"/>
              <a:t>Logic</a:t>
            </a:r>
          </a:p>
        </p:txBody>
      </p:sp>
      <p:sp>
        <p:nvSpPr>
          <p:cNvPr id="6" name="Content Placeholder 5">
            <a:extLst>
              <a:ext uri="{FF2B5EF4-FFF2-40B4-BE49-F238E27FC236}">
                <a16:creationId xmlns:a16="http://schemas.microsoft.com/office/drawing/2014/main" id="{CC2EBFA0-9C58-0242-8CCD-E6F0827AD657}"/>
              </a:ext>
            </a:extLst>
          </p:cNvPr>
          <p:cNvSpPr>
            <a:spLocks noGrp="1"/>
          </p:cNvSpPr>
          <p:nvPr>
            <p:ph idx="1"/>
          </p:nvPr>
        </p:nvSpPr>
        <p:spPr/>
        <p:txBody>
          <a:bodyPr/>
          <a:lstStyle/>
          <a:p>
            <a:r>
              <a:rPr lang="en-US" b="1" dirty="0"/>
              <a:t>Logic</a:t>
            </a:r>
            <a:r>
              <a:rPr lang="en-US" dirty="0"/>
              <a:t> can serve as a general class of </a:t>
            </a:r>
            <a:r>
              <a:rPr lang="en-US" b="1" dirty="0"/>
              <a:t>representations </a:t>
            </a:r>
            <a:r>
              <a:rPr lang="en-US" dirty="0"/>
              <a:t>for knowledge-based agents.  Here we are going to examine </a:t>
            </a:r>
            <a:r>
              <a:rPr lang="en-US" b="1" dirty="0"/>
              <a:t>Propositional Logic.</a:t>
            </a:r>
          </a:p>
          <a:p>
            <a:pPr marL="342900" indent="-342900">
              <a:buFont typeface="Arial" panose="020B0604020202020204" pitchFamily="34" charset="0"/>
              <a:buChar char="•"/>
            </a:pPr>
            <a:r>
              <a:rPr lang="en-US" dirty="0"/>
              <a:t>KB consists of </a:t>
            </a:r>
            <a:r>
              <a:rPr lang="en-US" b="1" dirty="0"/>
              <a:t>sentences</a:t>
            </a:r>
            <a:r>
              <a:rPr lang="en-US" dirty="0"/>
              <a:t> in the </a:t>
            </a:r>
            <a:r>
              <a:rPr lang="en-US" b="1" dirty="0"/>
              <a:t>representation language</a:t>
            </a:r>
          </a:p>
          <a:p>
            <a:pPr marL="342900" indent="-342900">
              <a:buFont typeface="Arial" panose="020B0604020202020204" pitchFamily="34" charset="0"/>
              <a:buChar char="•"/>
            </a:pPr>
            <a:r>
              <a:rPr lang="en-US" dirty="0"/>
              <a:t>Representation language has a </a:t>
            </a:r>
            <a:r>
              <a:rPr lang="en-US" b="1" dirty="0"/>
              <a:t>syntax </a:t>
            </a:r>
            <a:r>
              <a:rPr lang="en-US" dirty="0"/>
              <a:t>that specifies sentences that are well-formed</a:t>
            </a:r>
          </a:p>
          <a:p>
            <a:pPr marL="342900" indent="-342900">
              <a:buFont typeface="Arial" panose="020B0604020202020204" pitchFamily="34" charset="0"/>
              <a:buChar char="•"/>
            </a:pPr>
            <a:r>
              <a:rPr lang="en-US" dirty="0"/>
              <a:t>A logic defines the </a:t>
            </a:r>
            <a:r>
              <a:rPr lang="en-US" b="1" dirty="0"/>
              <a:t>semantics</a:t>
            </a:r>
            <a:r>
              <a:rPr lang="en-US" dirty="0"/>
              <a:t> of the sentences, which is their </a:t>
            </a:r>
            <a:r>
              <a:rPr lang="en-US" b="1" dirty="0"/>
              <a:t>meaning</a:t>
            </a:r>
          </a:p>
          <a:p>
            <a:pPr marL="342900" indent="-342900">
              <a:buFont typeface="Arial" panose="020B0604020202020204" pitchFamily="34" charset="0"/>
              <a:buChar char="•"/>
            </a:pPr>
            <a:r>
              <a:rPr lang="en-US" dirty="0"/>
              <a:t>The semantics defines the </a:t>
            </a:r>
            <a:r>
              <a:rPr lang="en-US" b="1" dirty="0"/>
              <a:t>truth </a:t>
            </a:r>
            <a:r>
              <a:rPr lang="en-US" dirty="0"/>
              <a:t>of each sentence with respect to a </a:t>
            </a:r>
            <a:r>
              <a:rPr lang="en-US" b="1" dirty="0"/>
              <a:t>possible world, </a:t>
            </a:r>
            <a:r>
              <a:rPr lang="en-US" dirty="0"/>
              <a:t>which we will often call a </a:t>
            </a:r>
            <a:r>
              <a:rPr lang="en-US" b="1" dirty="0"/>
              <a:t>model</a:t>
            </a:r>
            <a:r>
              <a:rPr lang="en-US" dirty="0"/>
              <a:t>.</a:t>
            </a:r>
          </a:p>
        </p:txBody>
      </p:sp>
    </p:spTree>
    <p:extLst>
      <p:ext uri="{BB962C8B-B14F-4D97-AF65-F5344CB8AC3E}">
        <p14:creationId xmlns:p14="http://schemas.microsoft.com/office/powerpoint/2010/main" val="41277317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5E34B-5932-3047-8BA2-7833C5699328}"/>
              </a:ext>
            </a:extLst>
          </p:cNvPr>
          <p:cNvSpPr>
            <a:spLocks noGrp="1"/>
          </p:cNvSpPr>
          <p:nvPr>
            <p:ph type="title"/>
          </p:nvPr>
        </p:nvSpPr>
        <p:spPr/>
        <p:txBody>
          <a:bodyPr/>
          <a:lstStyle/>
          <a:p>
            <a:r>
              <a:rPr lang="en-US" dirty="0"/>
              <a:t>Possible worlds and models</a:t>
            </a:r>
          </a:p>
        </p:txBody>
      </p:sp>
      <p:sp>
        <p:nvSpPr>
          <p:cNvPr id="3" name="Content Placeholder 2">
            <a:extLst>
              <a:ext uri="{FF2B5EF4-FFF2-40B4-BE49-F238E27FC236}">
                <a16:creationId xmlns:a16="http://schemas.microsoft.com/office/drawing/2014/main" id="{26C88B8E-B5E2-6C43-984D-DFD38E201824}"/>
              </a:ext>
            </a:extLst>
          </p:cNvPr>
          <p:cNvSpPr>
            <a:spLocks noGrp="1"/>
          </p:cNvSpPr>
          <p:nvPr>
            <p:ph idx="1"/>
          </p:nvPr>
        </p:nvSpPr>
        <p:spPr/>
        <p:txBody>
          <a:bodyPr/>
          <a:lstStyle/>
          <a:p>
            <a:pPr marL="342900" indent="-342900">
              <a:buFont typeface="Arial" panose="020B0604020202020204" pitchFamily="34" charset="0"/>
              <a:buChar char="•"/>
            </a:pPr>
            <a:r>
              <a:rPr lang="en-US" dirty="0"/>
              <a:t>Models are mathematical abstractions that have a fixed set of </a:t>
            </a:r>
            <a:r>
              <a:rPr lang="en-US" b="1" dirty="0"/>
              <a:t>truth values </a:t>
            </a:r>
            <a:r>
              <a:rPr lang="en-US" dirty="0"/>
              <a:t>which are </a:t>
            </a:r>
            <a:r>
              <a:rPr lang="en-US" b="1" dirty="0"/>
              <a:t>{true, false}</a:t>
            </a:r>
            <a:r>
              <a:rPr lang="en-US" dirty="0"/>
              <a:t> for each sentence.</a:t>
            </a:r>
          </a:p>
          <a:p>
            <a:pPr marL="342900" indent="-342900">
              <a:buFont typeface="Arial" panose="020B0604020202020204" pitchFamily="34" charset="0"/>
              <a:buChar char="•"/>
            </a:pPr>
            <a:r>
              <a:rPr lang="en-US" dirty="0"/>
              <a:t>If sentence 𝛂 is true in model </a:t>
            </a:r>
            <a:r>
              <a:rPr lang="en-US" b="1" dirty="0"/>
              <a:t>m</a:t>
            </a:r>
            <a:r>
              <a:rPr lang="en-US" dirty="0"/>
              <a:t> then we say </a:t>
            </a:r>
          </a:p>
          <a:p>
            <a:pPr marL="1028700" lvl="1" indent="-342900"/>
            <a:r>
              <a:rPr lang="en-US" b="1" dirty="0"/>
              <a:t>m </a:t>
            </a:r>
            <a:r>
              <a:rPr lang="en-US" dirty="0"/>
              <a:t>satisfies 𝛂, or</a:t>
            </a:r>
          </a:p>
          <a:p>
            <a:pPr marL="1028700" lvl="1" indent="-342900"/>
            <a:r>
              <a:rPr lang="en-US" b="1" dirty="0"/>
              <a:t>m </a:t>
            </a:r>
            <a:r>
              <a:rPr lang="en-US" dirty="0"/>
              <a:t>is a model of 𝛂</a:t>
            </a:r>
          </a:p>
          <a:p>
            <a:pPr marL="342900" indent="-342900">
              <a:buFont typeface="Arial" panose="020B0604020202020204" pitchFamily="34" charset="0"/>
              <a:buChar char="•"/>
            </a:pPr>
            <a:r>
              <a:rPr lang="en-US" dirty="0"/>
              <a:t>We use the notation </a:t>
            </a:r>
            <a:r>
              <a:rPr lang="en-US" b="1" dirty="0"/>
              <a:t>M(𝛂)</a:t>
            </a:r>
            <a:r>
              <a:rPr lang="en-US" dirty="0"/>
              <a:t> to mean the </a:t>
            </a:r>
            <a:r>
              <a:rPr lang="en-US" b="1" dirty="0"/>
              <a:t>set of all models</a:t>
            </a:r>
            <a:r>
              <a:rPr lang="en-US" dirty="0"/>
              <a:t> of 𝛂. </a:t>
            </a:r>
          </a:p>
          <a:p>
            <a:pPr marL="342900" indent="-342900">
              <a:buFont typeface="Arial" panose="020B0604020202020204" pitchFamily="34" charset="0"/>
              <a:buChar char="•"/>
            </a:pPr>
            <a:endParaRPr lang="en-US" dirty="0"/>
          </a:p>
          <a:p>
            <a:r>
              <a:rPr lang="en-US" dirty="0"/>
              <a:t>For instance, 𝛂 could be a sentence that means “there is no pit in [2,2]”.  In that case, </a:t>
            </a:r>
            <a:r>
              <a:rPr lang="en-US" b="1" dirty="0"/>
              <a:t>M(𝛂)</a:t>
            </a:r>
            <a:r>
              <a:rPr lang="en-US" dirty="0"/>
              <a:t> would be all instances of </a:t>
            </a:r>
            <a:r>
              <a:rPr lang="en-US" dirty="0" err="1"/>
              <a:t>Wampa</a:t>
            </a:r>
            <a:r>
              <a:rPr lang="en-US" dirty="0"/>
              <a:t> World where [2,2] doesn’t have a pit.</a:t>
            </a:r>
          </a:p>
        </p:txBody>
      </p:sp>
    </p:spTree>
    <p:extLst>
      <p:ext uri="{BB962C8B-B14F-4D97-AF65-F5344CB8AC3E}">
        <p14:creationId xmlns:p14="http://schemas.microsoft.com/office/powerpoint/2010/main" val="19841570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1E2C8-5C27-C448-9468-314545166C8C}"/>
              </a:ext>
            </a:extLst>
          </p:cNvPr>
          <p:cNvSpPr>
            <a:spLocks noGrp="1"/>
          </p:cNvSpPr>
          <p:nvPr>
            <p:ph type="title"/>
          </p:nvPr>
        </p:nvSpPr>
        <p:spPr/>
        <p:txBody>
          <a:bodyPr/>
          <a:lstStyle/>
          <a:p>
            <a:r>
              <a:rPr lang="en-US" dirty="0"/>
              <a:t>Logical Entailment</a:t>
            </a:r>
          </a:p>
        </p:txBody>
      </p:sp>
      <p:sp>
        <p:nvSpPr>
          <p:cNvPr id="3" name="Content Placeholder 2">
            <a:extLst>
              <a:ext uri="{FF2B5EF4-FFF2-40B4-BE49-F238E27FC236}">
                <a16:creationId xmlns:a16="http://schemas.microsoft.com/office/drawing/2014/main" id="{4BAE2CEB-B4E1-EA42-86FD-7DD1E73C9458}"/>
              </a:ext>
            </a:extLst>
          </p:cNvPr>
          <p:cNvSpPr>
            <a:spLocks noGrp="1"/>
          </p:cNvSpPr>
          <p:nvPr>
            <p:ph idx="1"/>
          </p:nvPr>
        </p:nvSpPr>
        <p:spPr/>
        <p:txBody>
          <a:bodyPr/>
          <a:lstStyle/>
          <a:p>
            <a:r>
              <a:rPr lang="en-US" dirty="0"/>
              <a:t>Once we have a notion of truth, we can start to define </a:t>
            </a:r>
            <a:r>
              <a:rPr lang="en-US" b="1" dirty="0"/>
              <a:t>logical reasoning</a:t>
            </a:r>
            <a:r>
              <a:rPr lang="en-US" dirty="0"/>
              <a:t>. Logical reasoning involves the </a:t>
            </a:r>
            <a:r>
              <a:rPr lang="en-US" b="1" dirty="0"/>
              <a:t>entailment </a:t>
            </a:r>
            <a:r>
              <a:rPr lang="en-US" dirty="0"/>
              <a:t>relation between sentence. </a:t>
            </a:r>
          </a:p>
          <a:p>
            <a:r>
              <a:rPr lang="en-US" dirty="0"/>
              <a:t>In plain English, entailment is the idea that a sentence </a:t>
            </a:r>
            <a:r>
              <a:rPr lang="en-US" b="1" dirty="0"/>
              <a:t>follows logically</a:t>
            </a:r>
            <a:r>
              <a:rPr lang="en-US" dirty="0"/>
              <a:t> from another sentence. </a:t>
            </a:r>
          </a:p>
          <a:p>
            <a:r>
              <a:rPr lang="en-US" dirty="0"/>
              <a:t>To write sentence 𝛂 entails sentence </a:t>
            </a:r>
            <a:r>
              <a:rPr lang="en-US" b="1" dirty="0"/>
              <a:t>β </a:t>
            </a:r>
            <a:r>
              <a:rPr lang="en-US" dirty="0"/>
              <a:t>in mathematical notation we use the </a:t>
            </a:r>
            <a:r>
              <a:rPr lang="en-US" b="1" dirty="0"/>
              <a:t>⊨ symbol:</a:t>
            </a:r>
            <a:endParaRPr lang="en-US" dirty="0"/>
          </a:p>
          <a:p>
            <a:r>
              <a:rPr lang="en-US" dirty="0"/>
              <a:t>	𝛂</a:t>
            </a:r>
            <a:r>
              <a:rPr lang="en-US" b="1" dirty="0"/>
              <a:t>⊨β</a:t>
            </a:r>
          </a:p>
          <a:p>
            <a:r>
              <a:rPr lang="en-US" dirty="0"/>
              <a:t>The definition is</a:t>
            </a:r>
          </a:p>
          <a:p>
            <a:r>
              <a:rPr lang="en-US" dirty="0"/>
              <a:t>	𝛂</a:t>
            </a:r>
            <a:r>
              <a:rPr lang="en-US" b="1" dirty="0"/>
              <a:t>⊨β </a:t>
            </a:r>
            <a:r>
              <a:rPr lang="en-US" dirty="0"/>
              <a:t> if and only if </a:t>
            </a:r>
            <a:r>
              <a:rPr lang="en-US" b="1" dirty="0"/>
              <a:t>M(</a:t>
            </a:r>
            <a:r>
              <a:rPr lang="en-US" dirty="0"/>
              <a:t>𝛂)</a:t>
            </a:r>
            <a:r>
              <a:rPr lang="en-US" b="1" dirty="0"/>
              <a:t> ⊆ M(β)</a:t>
            </a:r>
          </a:p>
          <a:p>
            <a:endParaRPr lang="en-US" dirty="0"/>
          </a:p>
          <a:p>
            <a:r>
              <a:rPr lang="en-US" dirty="0"/>
              <a:t>This means that 𝛂</a:t>
            </a:r>
            <a:r>
              <a:rPr lang="en-US" b="1" dirty="0"/>
              <a:t> </a:t>
            </a:r>
            <a:r>
              <a:rPr lang="en-US" dirty="0"/>
              <a:t>is more specific, or stronger than, </a:t>
            </a:r>
            <a:r>
              <a:rPr lang="en-US" b="1" dirty="0"/>
              <a:t>β.  </a:t>
            </a:r>
            <a:r>
              <a:rPr lang="en-US" dirty="0"/>
              <a:t>For instances, </a:t>
            </a:r>
            <a:r>
              <a:rPr lang="en-US" b="1" dirty="0"/>
              <a:t>β </a:t>
            </a:r>
            <a:r>
              <a:rPr lang="en-US" dirty="0"/>
              <a:t>could mean that “The agent is a robot” and 𝛂 could mean “The agent is an </a:t>
            </a:r>
            <a:r>
              <a:rPr lang="en-US" dirty="0" err="1"/>
              <a:t>astromech</a:t>
            </a:r>
            <a:r>
              <a:rPr lang="en-US" dirty="0"/>
              <a:t>”.</a:t>
            </a:r>
          </a:p>
          <a:p>
            <a:endParaRPr lang="en-US" dirty="0"/>
          </a:p>
        </p:txBody>
      </p:sp>
    </p:spTree>
    <p:extLst>
      <p:ext uri="{BB962C8B-B14F-4D97-AF65-F5344CB8AC3E}">
        <p14:creationId xmlns:p14="http://schemas.microsoft.com/office/powerpoint/2010/main" val="7925379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a:t>Knowledge Base</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dirty="0"/>
              <a:t>The KB can be thought of as a set of sentences.  </a:t>
            </a:r>
          </a:p>
          <a:p>
            <a:r>
              <a:rPr lang="en-US" dirty="0"/>
              <a:t>𝛂</a:t>
            </a:r>
            <a:r>
              <a:rPr lang="en-US" b="1" baseline="-25000" dirty="0"/>
              <a:t>1</a:t>
            </a:r>
            <a:r>
              <a:rPr lang="en-US" dirty="0"/>
              <a:t> </a:t>
            </a:r>
            <a:r>
              <a:rPr lang="en-US" b="1" dirty="0"/>
              <a:t>= </a:t>
            </a:r>
            <a:r>
              <a:rPr lang="en-US" dirty="0"/>
              <a:t>“There is no pit in [1,2]” </a:t>
            </a:r>
          </a:p>
          <a:p>
            <a:r>
              <a:rPr lang="en-US" dirty="0"/>
              <a:t>𝛂</a:t>
            </a:r>
            <a:r>
              <a:rPr lang="en-US" b="1" baseline="-25000" dirty="0"/>
              <a:t>2</a:t>
            </a:r>
            <a:r>
              <a:rPr lang="en-US" dirty="0"/>
              <a:t> </a:t>
            </a:r>
            <a:r>
              <a:rPr lang="en-US" b="1" dirty="0"/>
              <a:t>= </a:t>
            </a:r>
            <a:r>
              <a:rPr lang="en-US" dirty="0"/>
              <a:t>“There is a pit in [3,1]”</a:t>
            </a:r>
          </a:p>
          <a:p>
            <a:r>
              <a:rPr lang="en-US" dirty="0"/>
              <a:t>𝛂</a:t>
            </a:r>
            <a:r>
              <a:rPr lang="en-US" b="1" baseline="-25000" dirty="0"/>
              <a:t>3</a:t>
            </a:r>
            <a:r>
              <a:rPr lang="en-US" dirty="0"/>
              <a:t> </a:t>
            </a:r>
            <a:r>
              <a:rPr lang="en-US" b="1" dirty="0"/>
              <a:t>= </a:t>
            </a:r>
            <a:r>
              <a:rPr lang="en-US" dirty="0"/>
              <a:t>“There is a </a:t>
            </a:r>
            <a:r>
              <a:rPr lang="en-US" dirty="0" err="1"/>
              <a:t>wampa</a:t>
            </a:r>
            <a:r>
              <a:rPr lang="en-US" dirty="0"/>
              <a:t> in [1,3]”</a:t>
            </a:r>
            <a:endParaRPr lang="en-US" b="1" dirty="0"/>
          </a:p>
          <a:p>
            <a:r>
              <a:rPr lang="en-US" b="1" dirty="0"/>
              <a:t>The KB is false </a:t>
            </a:r>
            <a:r>
              <a:rPr lang="en-US" dirty="0"/>
              <a:t>in models that contradict what the agent knows.  For example, the KB is false in any model </a:t>
            </a:r>
            <a:r>
              <a:rPr lang="en-US" b="1" dirty="0"/>
              <a:t>m </a:t>
            </a:r>
            <a:r>
              <a:rPr lang="en-US" dirty="0"/>
              <a:t>where [1,2] contains a pit. </a:t>
            </a:r>
          </a:p>
          <a:p>
            <a:r>
              <a:rPr lang="en-US" b="1" dirty="0"/>
              <a:t>Possible Worlds </a:t>
            </a:r>
            <a:r>
              <a:rPr lang="en-US" dirty="0"/>
              <a:t>is the process of enumerating all Possible Worlds that are compatible with the KB. </a:t>
            </a:r>
            <a:r>
              <a:rPr lang="en-US" b="1" dirty="0"/>
              <a:t>M(</a:t>
            </a:r>
            <a:r>
              <a:rPr lang="en-US" dirty="0"/>
              <a:t>KB)</a:t>
            </a:r>
            <a:r>
              <a:rPr lang="en-US" b="1" dirty="0"/>
              <a:t> ⊆ M(</a:t>
            </a:r>
            <a:r>
              <a:rPr lang="en-US" dirty="0"/>
              <a:t>𝛂</a:t>
            </a:r>
            <a:r>
              <a:rPr lang="en-US" b="1" baseline="-25000" dirty="0"/>
              <a:t>1</a:t>
            </a:r>
            <a:r>
              <a:rPr lang="en-US" dirty="0"/>
              <a:t> </a:t>
            </a:r>
            <a:r>
              <a:rPr lang="en-US" b="1" dirty="0"/>
              <a:t>)</a:t>
            </a:r>
          </a:p>
          <a:p>
            <a:endParaRPr lang="en-US" dirty="0"/>
          </a:p>
          <a:p>
            <a:endParaRPr lang="en-US" dirty="0"/>
          </a:p>
        </p:txBody>
      </p:sp>
      <p:grpSp>
        <p:nvGrpSpPr>
          <p:cNvPr id="25" name="Group 24">
            <a:extLst>
              <a:ext uri="{FF2B5EF4-FFF2-40B4-BE49-F238E27FC236}">
                <a16:creationId xmlns:a16="http://schemas.microsoft.com/office/drawing/2014/main" id="{577EB646-2F66-7C4D-8B11-F3C11A18321A}"/>
              </a:ext>
            </a:extLst>
          </p:cNvPr>
          <p:cNvGrpSpPr/>
          <p:nvPr/>
        </p:nvGrpSpPr>
        <p:grpSpPr>
          <a:xfrm>
            <a:off x="6288506" y="1009755"/>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919B38D3-135F-C446-9F3D-FC603570C7AF}"/>
              </a:ext>
            </a:extLst>
          </p:cNvPr>
          <p:cNvSpPr/>
          <p:nvPr/>
        </p:nvSpPr>
        <p:spPr>
          <a:xfrm>
            <a:off x="8943311" y="2394599"/>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210229" y="1127682"/>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6" name="Group 5">
            <a:extLst>
              <a:ext uri="{FF2B5EF4-FFF2-40B4-BE49-F238E27FC236}">
                <a16:creationId xmlns:a16="http://schemas.microsoft.com/office/drawing/2014/main" id="{ABF2022C-3EFA-7842-8BCD-68E296F91F17}"/>
              </a:ext>
            </a:extLst>
          </p:cNvPr>
          <p:cNvGrpSpPr/>
          <p:nvPr/>
        </p:nvGrpSpPr>
        <p:grpSpPr>
          <a:xfrm>
            <a:off x="6288506" y="1009755"/>
            <a:ext cx="5740778" cy="5032375"/>
            <a:chOff x="6288506" y="1009755"/>
            <a:chExt cx="5740778" cy="5032375"/>
          </a:xfrm>
        </p:grpSpPr>
        <p:grpSp>
          <p:nvGrpSpPr>
            <p:cNvPr id="35" name="Group 34">
              <a:extLst>
                <a:ext uri="{FF2B5EF4-FFF2-40B4-BE49-F238E27FC236}">
                  <a16:creationId xmlns:a16="http://schemas.microsoft.com/office/drawing/2014/main" id="{C925126F-6D31-4F4C-8F1B-9D76CD4300A7}"/>
                </a:ext>
              </a:extLst>
            </p:cNvPr>
            <p:cNvGrpSpPr/>
            <p:nvPr/>
          </p:nvGrpSpPr>
          <p:grpSpPr>
            <a:xfrm>
              <a:off x="6288506" y="1009755"/>
              <a:ext cx="5740778" cy="5032375"/>
              <a:chOff x="6456556" y="1825625"/>
              <a:chExt cx="4143414" cy="3632123"/>
            </a:xfrm>
          </p:grpSpPr>
          <p:sp>
            <p:nvSpPr>
              <p:cNvPr id="36" name="Rectangle 35">
                <a:extLst>
                  <a:ext uri="{FF2B5EF4-FFF2-40B4-BE49-F238E27FC236}">
                    <a16:creationId xmlns:a16="http://schemas.microsoft.com/office/drawing/2014/main" id="{F0D54C61-81FB-1947-8B62-58EB4784CA9B}"/>
                  </a:ext>
                </a:extLst>
              </p:cNvPr>
              <p:cNvSpPr/>
              <p:nvPr/>
            </p:nvSpPr>
            <p:spPr>
              <a:xfrm>
                <a:off x="6456556" y="1825625"/>
                <a:ext cx="914400" cy="896372"/>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EC7AC4BE-12B5-8B40-B409-EF4356BAD08B}"/>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a:extLst>
                  <a:ext uri="{FF2B5EF4-FFF2-40B4-BE49-F238E27FC236}">
                    <a16:creationId xmlns:a16="http://schemas.microsoft.com/office/drawing/2014/main" id="{FEA5CA8E-4A4E-E04C-9056-EEF6040BAD1B}"/>
                  </a:ext>
                </a:extLst>
              </p:cNvPr>
              <p:cNvSpPr/>
              <p:nvPr/>
            </p:nvSpPr>
            <p:spPr>
              <a:xfrm>
                <a:off x="7370956" y="1825625"/>
                <a:ext cx="914400" cy="892595"/>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3A7FA94B-2E9B-594D-9ACF-22AC4B3EBEFB}"/>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1737429-6A1B-4D48-995C-AC7E711DA62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43" name="Rectangle 42">
                <a:extLst>
                  <a:ext uri="{FF2B5EF4-FFF2-40B4-BE49-F238E27FC236}">
                    <a16:creationId xmlns:a16="http://schemas.microsoft.com/office/drawing/2014/main" id="{DE4D82A5-C441-B140-BBE9-7507557C8ED8}"/>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7F3E2024-4AA4-7E4A-A612-BE04ADB826F7}"/>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3C293F5A-E0AA-F444-B46F-A63D7B3AB36F}"/>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DB9BEC05-A42F-6B4D-941C-876FD46E80E4}"/>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C75EE316-46FA-A345-B1AE-FD063A8D62A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EC65B41-B576-B84B-A868-F35A1728D3B2}"/>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F1C36FD7-FF18-334A-B3F2-55AC882F47EB}"/>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592FB4B5-2222-7545-B3F9-ADD6BE885113}"/>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Rectangle 3">
              <a:extLst>
                <a:ext uri="{FF2B5EF4-FFF2-40B4-BE49-F238E27FC236}">
                  <a16:creationId xmlns:a16="http://schemas.microsoft.com/office/drawing/2014/main" id="{5C2A8EA5-D47B-FA41-BB00-EFC5A158FFE0}"/>
                </a:ext>
              </a:extLst>
            </p:cNvPr>
            <p:cNvSpPr/>
            <p:nvPr/>
          </p:nvSpPr>
          <p:spPr>
            <a:xfrm>
              <a:off x="7082096" y="4774399"/>
              <a:ext cx="505267" cy="369332"/>
            </a:xfrm>
            <a:prstGeom prst="rect">
              <a:avLst/>
            </a:prstGeom>
          </p:spPr>
          <p:txBody>
            <a:bodyPr wrap="none">
              <a:spAutoFit/>
            </a:bodyPr>
            <a:lstStyle/>
            <a:p>
              <a:r>
                <a:rPr lang="en-US" dirty="0">
                  <a:solidFill>
                    <a:schemeClr val="bg1"/>
                  </a:solidFill>
                </a:rPr>
                <a:t>OK</a:t>
              </a:r>
            </a:p>
          </p:txBody>
        </p:sp>
        <p:sp>
          <p:nvSpPr>
            <p:cNvPr id="55" name="Rectangle 54">
              <a:extLst>
                <a:ext uri="{FF2B5EF4-FFF2-40B4-BE49-F238E27FC236}">
                  <a16:creationId xmlns:a16="http://schemas.microsoft.com/office/drawing/2014/main" id="{6A3CE355-A025-E54A-ADC8-82BC170E4F1C}"/>
                </a:ext>
              </a:extLst>
            </p:cNvPr>
            <p:cNvSpPr/>
            <p:nvPr/>
          </p:nvSpPr>
          <p:spPr>
            <a:xfrm>
              <a:off x="7082096" y="3501486"/>
              <a:ext cx="505267" cy="369332"/>
            </a:xfrm>
            <a:prstGeom prst="rect">
              <a:avLst/>
            </a:prstGeom>
          </p:spPr>
          <p:txBody>
            <a:bodyPr wrap="none">
              <a:spAutoFit/>
            </a:bodyPr>
            <a:lstStyle/>
            <a:p>
              <a:r>
                <a:rPr lang="en-US" dirty="0">
                  <a:solidFill>
                    <a:schemeClr val="bg1"/>
                  </a:solidFill>
                </a:rPr>
                <a:t>OK</a:t>
              </a:r>
            </a:p>
          </p:txBody>
        </p:sp>
      </p:grpSp>
      <p:sp>
        <p:nvSpPr>
          <p:cNvPr id="10" name="Rectangle 9">
            <a:extLst>
              <a:ext uri="{FF2B5EF4-FFF2-40B4-BE49-F238E27FC236}">
                <a16:creationId xmlns:a16="http://schemas.microsoft.com/office/drawing/2014/main" id="{7ECA7F1F-0ACF-1B40-96B2-A3BA31D9331A}"/>
              </a:ext>
            </a:extLst>
          </p:cNvPr>
          <p:cNvSpPr/>
          <p:nvPr/>
        </p:nvSpPr>
        <p:spPr>
          <a:xfrm>
            <a:off x="6306675" y="3495492"/>
            <a:ext cx="915635" cy="369332"/>
          </a:xfrm>
          <a:prstGeom prst="rect">
            <a:avLst/>
          </a:prstGeom>
        </p:spPr>
        <p:txBody>
          <a:bodyPr wrap="none">
            <a:spAutoFit/>
          </a:bodyPr>
          <a:lstStyle/>
          <a:p>
            <a:r>
              <a:rPr lang="en-US" dirty="0">
                <a:solidFill>
                  <a:schemeClr val="bg1"/>
                </a:solidFill>
              </a:rPr>
              <a:t>Stench</a:t>
            </a:r>
          </a:p>
        </p:txBody>
      </p:sp>
      <p:sp>
        <p:nvSpPr>
          <p:cNvPr id="60" name="Rectangle 59">
            <a:extLst>
              <a:ext uri="{FF2B5EF4-FFF2-40B4-BE49-F238E27FC236}">
                <a16:creationId xmlns:a16="http://schemas.microsoft.com/office/drawing/2014/main" id="{ECC0F5A9-ED4A-A74C-9241-F8CA3CCEE646}"/>
              </a:ext>
            </a:extLst>
          </p:cNvPr>
          <p:cNvSpPr/>
          <p:nvPr/>
        </p:nvSpPr>
        <p:spPr>
          <a:xfrm>
            <a:off x="8364524" y="4774399"/>
            <a:ext cx="505267" cy="369332"/>
          </a:xfrm>
          <a:prstGeom prst="rect">
            <a:avLst/>
          </a:prstGeom>
        </p:spPr>
        <p:txBody>
          <a:bodyPr wrap="none">
            <a:spAutoFit/>
          </a:bodyPr>
          <a:lstStyle/>
          <a:p>
            <a:r>
              <a:rPr lang="en-US" dirty="0">
                <a:solidFill>
                  <a:schemeClr val="bg1"/>
                </a:solidFill>
              </a:rPr>
              <a:t>OK</a:t>
            </a:r>
          </a:p>
        </p:txBody>
      </p:sp>
      <p:sp>
        <p:nvSpPr>
          <p:cNvPr id="62" name="Rectangle 61">
            <a:extLst>
              <a:ext uri="{FF2B5EF4-FFF2-40B4-BE49-F238E27FC236}">
                <a16:creationId xmlns:a16="http://schemas.microsoft.com/office/drawing/2014/main" id="{FE2A6B55-DAE9-7149-85C2-4B8534E258D3}"/>
              </a:ext>
            </a:extLst>
          </p:cNvPr>
          <p:cNvSpPr/>
          <p:nvPr/>
        </p:nvSpPr>
        <p:spPr>
          <a:xfrm>
            <a:off x="6505612" y="5223598"/>
            <a:ext cx="901209" cy="369332"/>
          </a:xfrm>
          <a:prstGeom prst="rect">
            <a:avLst/>
          </a:prstGeom>
        </p:spPr>
        <p:txBody>
          <a:bodyPr wrap="none">
            <a:spAutoFit/>
          </a:bodyPr>
          <a:lstStyle/>
          <a:p>
            <a:r>
              <a:rPr lang="en-US" dirty="0">
                <a:solidFill>
                  <a:schemeClr val="bg1"/>
                </a:solidFill>
              </a:rPr>
              <a:t>Visited</a:t>
            </a:r>
          </a:p>
        </p:txBody>
      </p:sp>
      <p:sp>
        <p:nvSpPr>
          <p:cNvPr id="65" name="Rectangle 64">
            <a:extLst>
              <a:ext uri="{FF2B5EF4-FFF2-40B4-BE49-F238E27FC236}">
                <a16:creationId xmlns:a16="http://schemas.microsoft.com/office/drawing/2014/main" id="{31C31207-634A-0F47-B7DA-AB1198C38258}"/>
              </a:ext>
            </a:extLst>
          </p:cNvPr>
          <p:cNvSpPr/>
          <p:nvPr/>
        </p:nvSpPr>
        <p:spPr>
          <a:xfrm>
            <a:off x="6438489" y="3962837"/>
            <a:ext cx="901209" cy="369332"/>
          </a:xfrm>
          <a:prstGeom prst="rect">
            <a:avLst/>
          </a:prstGeom>
        </p:spPr>
        <p:txBody>
          <a:bodyPr wrap="none">
            <a:spAutoFit/>
          </a:bodyPr>
          <a:lstStyle/>
          <a:p>
            <a:r>
              <a:rPr lang="en-US" dirty="0">
                <a:solidFill>
                  <a:schemeClr val="bg1"/>
                </a:solidFill>
              </a:rPr>
              <a:t>Visited</a:t>
            </a:r>
          </a:p>
        </p:txBody>
      </p:sp>
      <p:pic>
        <p:nvPicPr>
          <p:cNvPr id="12290" name="Picture 2" descr="How to Draw R2-D2 from Star Wars - Really Easy Drawing Tutorial">
            <a:extLst>
              <a:ext uri="{FF2B5EF4-FFF2-40B4-BE49-F238E27FC236}">
                <a16:creationId xmlns:a16="http://schemas.microsoft.com/office/drawing/2014/main" id="{B8047056-18EF-6447-992A-4971B3589E1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92977" y="2653431"/>
            <a:ext cx="866353" cy="863754"/>
          </a:xfrm>
          <a:prstGeom prst="rect">
            <a:avLst/>
          </a:prstGeom>
          <a:noFill/>
          <a:extLst>
            <a:ext uri="{909E8E84-426E-40DD-AFC4-6F175D3DCCD1}">
              <a14:hiddenFill xmlns:a14="http://schemas.microsoft.com/office/drawing/2010/main">
                <a:solidFill>
                  <a:srgbClr val="FFFFFF"/>
                </a:solidFill>
              </a14:hiddenFill>
            </a:ext>
          </a:extLst>
        </p:spPr>
      </p:pic>
      <p:sp>
        <p:nvSpPr>
          <p:cNvPr id="68" name="Rectangle 67">
            <a:extLst>
              <a:ext uri="{FF2B5EF4-FFF2-40B4-BE49-F238E27FC236}">
                <a16:creationId xmlns:a16="http://schemas.microsoft.com/office/drawing/2014/main" id="{098A23E3-4F48-B642-A769-5F12B5824EEC}"/>
              </a:ext>
            </a:extLst>
          </p:cNvPr>
          <p:cNvSpPr/>
          <p:nvPr/>
        </p:nvSpPr>
        <p:spPr>
          <a:xfrm>
            <a:off x="8298139" y="3521286"/>
            <a:ext cx="505267" cy="369332"/>
          </a:xfrm>
          <a:prstGeom prst="rect">
            <a:avLst/>
          </a:prstGeom>
        </p:spPr>
        <p:txBody>
          <a:bodyPr wrap="none">
            <a:spAutoFit/>
          </a:bodyPr>
          <a:lstStyle/>
          <a:p>
            <a:r>
              <a:rPr lang="en-US" dirty="0">
                <a:solidFill>
                  <a:schemeClr val="bg1"/>
                </a:solidFill>
              </a:rPr>
              <a:t>OK</a:t>
            </a:r>
          </a:p>
        </p:txBody>
      </p:sp>
      <p:sp>
        <p:nvSpPr>
          <p:cNvPr id="59" name="Rectangle 58">
            <a:extLst>
              <a:ext uri="{FF2B5EF4-FFF2-40B4-BE49-F238E27FC236}">
                <a16:creationId xmlns:a16="http://schemas.microsoft.com/office/drawing/2014/main" id="{39FBEEFF-207B-F04F-A287-17C25DA1848F}"/>
              </a:ext>
            </a:extLst>
          </p:cNvPr>
          <p:cNvSpPr/>
          <p:nvPr/>
        </p:nvSpPr>
        <p:spPr>
          <a:xfrm>
            <a:off x="7672432" y="5223598"/>
            <a:ext cx="901209" cy="369332"/>
          </a:xfrm>
          <a:prstGeom prst="rect">
            <a:avLst/>
          </a:prstGeom>
        </p:spPr>
        <p:txBody>
          <a:bodyPr wrap="none">
            <a:spAutoFit/>
          </a:bodyPr>
          <a:lstStyle/>
          <a:p>
            <a:r>
              <a:rPr lang="en-US" dirty="0">
                <a:solidFill>
                  <a:schemeClr val="bg1"/>
                </a:solidFill>
              </a:rPr>
              <a:t>Visited</a:t>
            </a:r>
          </a:p>
        </p:txBody>
      </p:sp>
      <p:sp>
        <p:nvSpPr>
          <p:cNvPr id="64" name="Rectangle 63">
            <a:extLst>
              <a:ext uri="{FF2B5EF4-FFF2-40B4-BE49-F238E27FC236}">
                <a16:creationId xmlns:a16="http://schemas.microsoft.com/office/drawing/2014/main" id="{79762ADB-CE78-254C-BAEE-168A02765B9E}"/>
              </a:ext>
            </a:extLst>
          </p:cNvPr>
          <p:cNvSpPr/>
          <p:nvPr/>
        </p:nvSpPr>
        <p:spPr>
          <a:xfrm>
            <a:off x="9565056" y="3540890"/>
            <a:ext cx="505267" cy="369332"/>
          </a:xfrm>
          <a:prstGeom prst="rect">
            <a:avLst/>
          </a:prstGeom>
        </p:spPr>
        <p:txBody>
          <a:bodyPr wrap="none">
            <a:spAutoFit/>
          </a:bodyPr>
          <a:lstStyle/>
          <a:p>
            <a:r>
              <a:rPr lang="en-US" dirty="0">
                <a:solidFill>
                  <a:schemeClr val="bg1"/>
                </a:solidFill>
              </a:rPr>
              <a:t>OK</a:t>
            </a:r>
          </a:p>
        </p:txBody>
      </p:sp>
      <p:sp>
        <p:nvSpPr>
          <p:cNvPr id="61" name="Rectangle 60">
            <a:extLst>
              <a:ext uri="{FF2B5EF4-FFF2-40B4-BE49-F238E27FC236}">
                <a16:creationId xmlns:a16="http://schemas.microsoft.com/office/drawing/2014/main" id="{B52FFD5D-F7A5-0240-B574-E2DD2521464B}"/>
              </a:ext>
            </a:extLst>
          </p:cNvPr>
          <p:cNvSpPr/>
          <p:nvPr/>
        </p:nvSpPr>
        <p:spPr>
          <a:xfrm>
            <a:off x="7688024" y="3952465"/>
            <a:ext cx="901209" cy="369332"/>
          </a:xfrm>
          <a:prstGeom prst="rect">
            <a:avLst/>
          </a:prstGeom>
        </p:spPr>
        <p:txBody>
          <a:bodyPr wrap="none">
            <a:spAutoFit/>
          </a:bodyPr>
          <a:lstStyle/>
          <a:p>
            <a:r>
              <a:rPr lang="en-US" dirty="0">
                <a:solidFill>
                  <a:schemeClr val="bg1"/>
                </a:solidFill>
              </a:rPr>
              <a:t>Visited</a:t>
            </a:r>
          </a:p>
        </p:txBody>
      </p:sp>
      <p:sp>
        <p:nvSpPr>
          <p:cNvPr id="69" name="Rectangle 68">
            <a:extLst>
              <a:ext uri="{FF2B5EF4-FFF2-40B4-BE49-F238E27FC236}">
                <a16:creationId xmlns:a16="http://schemas.microsoft.com/office/drawing/2014/main" id="{F4B62BD6-1245-D341-BFF6-FA26B4BCF5A3}"/>
              </a:ext>
            </a:extLst>
          </p:cNvPr>
          <p:cNvSpPr/>
          <p:nvPr/>
        </p:nvSpPr>
        <p:spPr>
          <a:xfrm>
            <a:off x="7561450" y="2237972"/>
            <a:ext cx="1266918" cy="1266918"/>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a:extLst>
              <a:ext uri="{FF2B5EF4-FFF2-40B4-BE49-F238E27FC236}">
                <a16:creationId xmlns:a16="http://schemas.microsoft.com/office/drawing/2014/main" id="{B36EFFBD-EF1D-CF44-973B-70EDA620C675}"/>
              </a:ext>
            </a:extLst>
          </p:cNvPr>
          <p:cNvSpPr/>
          <p:nvPr/>
        </p:nvSpPr>
        <p:spPr>
          <a:xfrm>
            <a:off x="7555423" y="2541206"/>
            <a:ext cx="925253" cy="369332"/>
          </a:xfrm>
          <a:prstGeom prst="rect">
            <a:avLst/>
          </a:prstGeom>
        </p:spPr>
        <p:txBody>
          <a:bodyPr wrap="none">
            <a:spAutoFit/>
          </a:bodyPr>
          <a:lstStyle/>
          <a:p>
            <a:r>
              <a:rPr lang="en-US" dirty="0">
                <a:solidFill>
                  <a:schemeClr val="bg1"/>
                </a:solidFill>
              </a:rPr>
              <a:t>Breeze</a:t>
            </a:r>
          </a:p>
        </p:txBody>
      </p:sp>
      <p:sp>
        <p:nvSpPr>
          <p:cNvPr id="71" name="Rectangle 70">
            <a:extLst>
              <a:ext uri="{FF2B5EF4-FFF2-40B4-BE49-F238E27FC236}">
                <a16:creationId xmlns:a16="http://schemas.microsoft.com/office/drawing/2014/main" id="{8C3ECB60-3138-B64C-9969-9381B3FDF1DB}"/>
              </a:ext>
            </a:extLst>
          </p:cNvPr>
          <p:cNvSpPr/>
          <p:nvPr/>
        </p:nvSpPr>
        <p:spPr>
          <a:xfrm>
            <a:off x="8298139" y="2250854"/>
            <a:ext cx="505267" cy="369332"/>
          </a:xfrm>
          <a:prstGeom prst="rect">
            <a:avLst/>
          </a:prstGeom>
        </p:spPr>
        <p:txBody>
          <a:bodyPr wrap="none">
            <a:spAutoFit/>
          </a:bodyPr>
          <a:lstStyle/>
          <a:p>
            <a:r>
              <a:rPr lang="en-US" dirty="0">
                <a:solidFill>
                  <a:schemeClr val="bg1"/>
                </a:solidFill>
              </a:rPr>
              <a:t>OK</a:t>
            </a:r>
          </a:p>
        </p:txBody>
      </p:sp>
      <p:sp>
        <p:nvSpPr>
          <p:cNvPr id="72" name="Rectangle 71">
            <a:extLst>
              <a:ext uri="{FF2B5EF4-FFF2-40B4-BE49-F238E27FC236}">
                <a16:creationId xmlns:a16="http://schemas.microsoft.com/office/drawing/2014/main" id="{353C174F-2A33-DB40-971D-D0B73953254F}"/>
              </a:ext>
            </a:extLst>
          </p:cNvPr>
          <p:cNvSpPr/>
          <p:nvPr/>
        </p:nvSpPr>
        <p:spPr>
          <a:xfrm>
            <a:off x="7509374" y="2248658"/>
            <a:ext cx="915635" cy="369332"/>
          </a:xfrm>
          <a:prstGeom prst="rect">
            <a:avLst/>
          </a:prstGeom>
        </p:spPr>
        <p:txBody>
          <a:bodyPr wrap="none">
            <a:spAutoFit/>
          </a:bodyPr>
          <a:lstStyle/>
          <a:p>
            <a:r>
              <a:rPr lang="en-US" dirty="0">
                <a:solidFill>
                  <a:schemeClr val="bg1"/>
                </a:solidFill>
              </a:rPr>
              <a:t>Stench</a:t>
            </a:r>
            <a:endParaRPr lang="en-US" dirty="0"/>
          </a:p>
        </p:txBody>
      </p:sp>
      <p:sp>
        <p:nvSpPr>
          <p:cNvPr id="30" name="Rectangle 29">
            <a:extLst>
              <a:ext uri="{FF2B5EF4-FFF2-40B4-BE49-F238E27FC236}">
                <a16:creationId xmlns:a16="http://schemas.microsoft.com/office/drawing/2014/main" id="{47604E13-6A33-B947-8A55-365C0C512553}"/>
              </a:ext>
            </a:extLst>
          </p:cNvPr>
          <p:cNvSpPr/>
          <p:nvPr/>
        </p:nvSpPr>
        <p:spPr>
          <a:xfrm>
            <a:off x="7841548" y="1463184"/>
            <a:ext cx="562975" cy="369332"/>
          </a:xfrm>
          <a:prstGeom prst="rect">
            <a:avLst/>
          </a:prstGeom>
        </p:spPr>
        <p:txBody>
          <a:bodyPr wrap="none">
            <a:spAutoFit/>
          </a:bodyPr>
          <a:lstStyle/>
          <a:p>
            <a:r>
              <a:rPr lang="en-US" dirty="0">
                <a:solidFill>
                  <a:schemeClr val="bg1"/>
                </a:solidFill>
              </a:rPr>
              <a:t>Pit?</a:t>
            </a:r>
            <a:endParaRPr lang="en-US" dirty="0"/>
          </a:p>
        </p:txBody>
      </p:sp>
      <p:sp>
        <p:nvSpPr>
          <p:cNvPr id="73" name="Rectangle 72">
            <a:extLst>
              <a:ext uri="{FF2B5EF4-FFF2-40B4-BE49-F238E27FC236}">
                <a16:creationId xmlns:a16="http://schemas.microsoft.com/office/drawing/2014/main" id="{0DCC1C25-30AC-4240-8E4A-DD79A889B77E}"/>
              </a:ext>
            </a:extLst>
          </p:cNvPr>
          <p:cNvSpPr/>
          <p:nvPr/>
        </p:nvSpPr>
        <p:spPr>
          <a:xfrm>
            <a:off x="9109129" y="2653431"/>
            <a:ext cx="562975" cy="369332"/>
          </a:xfrm>
          <a:prstGeom prst="rect">
            <a:avLst/>
          </a:prstGeom>
        </p:spPr>
        <p:txBody>
          <a:bodyPr wrap="none">
            <a:spAutoFit/>
          </a:bodyPr>
          <a:lstStyle/>
          <a:p>
            <a:r>
              <a:rPr lang="en-US" dirty="0">
                <a:solidFill>
                  <a:schemeClr val="bg1"/>
                </a:solidFill>
              </a:rPr>
              <a:t>Pit?</a:t>
            </a:r>
            <a:endParaRPr lang="en-US" dirty="0"/>
          </a:p>
        </p:txBody>
      </p:sp>
    </p:spTree>
    <p:extLst>
      <p:ext uri="{BB962C8B-B14F-4D97-AF65-F5344CB8AC3E}">
        <p14:creationId xmlns:p14="http://schemas.microsoft.com/office/powerpoint/2010/main" val="3264890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30" grpId="0"/>
      <p:bldP spid="7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7A31-F42D-214A-977A-41FD872C47B0}"/>
              </a:ext>
            </a:extLst>
          </p:cNvPr>
          <p:cNvSpPr>
            <a:spLocks noGrp="1"/>
          </p:cNvSpPr>
          <p:nvPr>
            <p:ph type="title"/>
          </p:nvPr>
        </p:nvSpPr>
        <p:spPr/>
        <p:txBody>
          <a:bodyPr/>
          <a:lstStyle/>
          <a:p>
            <a:r>
              <a:rPr lang="en-US" dirty="0"/>
              <a:t>Logical inference</a:t>
            </a:r>
          </a:p>
        </p:txBody>
      </p:sp>
      <p:sp>
        <p:nvSpPr>
          <p:cNvPr id="5" name="Content Placeholder 4">
            <a:extLst>
              <a:ext uri="{FF2B5EF4-FFF2-40B4-BE49-F238E27FC236}">
                <a16:creationId xmlns:a16="http://schemas.microsoft.com/office/drawing/2014/main" id="{956439E9-0B22-CE4D-8E4D-8ED33E624CC3}"/>
              </a:ext>
            </a:extLst>
          </p:cNvPr>
          <p:cNvSpPr>
            <a:spLocks noGrp="1"/>
          </p:cNvSpPr>
          <p:nvPr>
            <p:ph idx="1"/>
          </p:nvPr>
        </p:nvSpPr>
        <p:spPr/>
        <p:txBody>
          <a:bodyPr/>
          <a:lstStyle/>
          <a:p>
            <a:r>
              <a:rPr lang="en-US" dirty="0"/>
              <a:t>Entailment can be applied to derive conclusions, which is the process of </a:t>
            </a:r>
            <a:r>
              <a:rPr lang="en-US" b="1" dirty="0"/>
              <a:t>logical inference.</a:t>
            </a:r>
            <a:endParaRPr lang="en-US" dirty="0"/>
          </a:p>
          <a:p>
            <a:r>
              <a:rPr lang="en-US" dirty="0"/>
              <a:t>We can think about the consequences of a KB as a large set of additional sentences that are entailed given the sentences that have been added to the KB.</a:t>
            </a:r>
          </a:p>
          <a:p>
            <a:r>
              <a:rPr lang="en-US" dirty="0"/>
              <a:t>We would like to design </a:t>
            </a:r>
            <a:r>
              <a:rPr lang="en-US" b="1" dirty="0"/>
              <a:t>inference algorithms </a:t>
            </a:r>
            <a:r>
              <a:rPr lang="en-US" dirty="0"/>
              <a:t>to enumerate these sentences.  </a:t>
            </a:r>
          </a:p>
          <a:p>
            <a:r>
              <a:rPr lang="en-US" dirty="0"/>
              <a:t>When an inference algorithm </a:t>
            </a:r>
            <a:r>
              <a:rPr lang="en-US" b="1" dirty="0" err="1"/>
              <a:t>i</a:t>
            </a:r>
            <a:r>
              <a:rPr lang="en-US" dirty="0"/>
              <a:t> allows us to conclude that </a:t>
            </a:r>
            <a:r>
              <a:rPr lang="el-GR" dirty="0"/>
              <a:t>𝛂</a:t>
            </a:r>
            <a:r>
              <a:rPr lang="en-US" b="1" dirty="0"/>
              <a:t> </a:t>
            </a:r>
            <a:r>
              <a:rPr lang="en-US" dirty="0"/>
              <a:t>is true, then we write</a:t>
            </a:r>
          </a:p>
          <a:p>
            <a:r>
              <a:rPr lang="el-GR" dirty="0"/>
              <a:t>	</a:t>
            </a:r>
            <a:r>
              <a:rPr lang="en-US" b="1" dirty="0"/>
              <a:t>KB ⊢</a:t>
            </a:r>
            <a:r>
              <a:rPr lang="en-US" b="1" baseline="-25000" dirty="0" err="1"/>
              <a:t>i</a:t>
            </a:r>
            <a:r>
              <a:rPr lang="en-US" b="1" baseline="-25000" dirty="0"/>
              <a:t>  </a:t>
            </a:r>
            <a:r>
              <a:rPr lang="el-GR" dirty="0"/>
              <a:t>𝛂</a:t>
            </a:r>
            <a:endParaRPr lang="en-US" b="1" baseline="-25000" dirty="0"/>
          </a:p>
          <a:p>
            <a:r>
              <a:rPr lang="en-US" dirty="0"/>
              <a:t>“</a:t>
            </a:r>
            <a:r>
              <a:rPr lang="el-GR" dirty="0"/>
              <a:t>𝛂</a:t>
            </a:r>
            <a:r>
              <a:rPr lang="en-US" dirty="0"/>
              <a:t> is derived from </a:t>
            </a:r>
            <a:r>
              <a:rPr lang="en-US" b="1" dirty="0"/>
              <a:t>KB</a:t>
            </a:r>
            <a:r>
              <a:rPr lang="en-US" dirty="0"/>
              <a:t> by </a:t>
            </a:r>
            <a:r>
              <a:rPr lang="en-US" b="1" dirty="0" err="1"/>
              <a:t>i</a:t>
            </a:r>
            <a:r>
              <a:rPr lang="en-US" dirty="0"/>
              <a:t>”</a:t>
            </a:r>
            <a:endParaRPr lang="en-US" b="1" baseline="-25000" dirty="0"/>
          </a:p>
          <a:p>
            <a:endParaRPr lang="en-US" dirty="0"/>
          </a:p>
        </p:txBody>
      </p:sp>
    </p:spTree>
    <p:extLst>
      <p:ext uri="{BB962C8B-B14F-4D97-AF65-F5344CB8AC3E}">
        <p14:creationId xmlns:p14="http://schemas.microsoft.com/office/powerpoint/2010/main" val="8657293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CD9AF-D3C5-AE4E-8728-E6EA2E4403BE}"/>
              </a:ext>
            </a:extLst>
          </p:cNvPr>
          <p:cNvSpPr>
            <a:spLocks noGrp="1"/>
          </p:cNvSpPr>
          <p:nvPr>
            <p:ph type="title"/>
          </p:nvPr>
        </p:nvSpPr>
        <p:spPr/>
        <p:txBody>
          <a:bodyPr/>
          <a:lstStyle/>
          <a:p>
            <a:r>
              <a:rPr lang="en-US" dirty="0"/>
              <a:t>Propositional Logic</a:t>
            </a:r>
          </a:p>
        </p:txBody>
      </p:sp>
      <p:sp>
        <p:nvSpPr>
          <p:cNvPr id="3" name="Text Placeholder 2">
            <a:extLst>
              <a:ext uri="{FF2B5EF4-FFF2-40B4-BE49-F238E27FC236}">
                <a16:creationId xmlns:a16="http://schemas.microsoft.com/office/drawing/2014/main" id="{CF706DAA-C29B-3D4E-A1FA-78DB9B5CA6A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8883338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Propositional Logic</a:t>
            </a:r>
          </a:p>
        </p:txBody>
      </p:sp>
      <p:sp>
        <p:nvSpPr>
          <p:cNvPr id="3" name="Content Placeholder 2">
            <a:extLst>
              <a:ext uri="{FF2B5EF4-FFF2-40B4-BE49-F238E27FC236}">
                <a16:creationId xmlns:a16="http://schemas.microsoft.com/office/drawing/2014/main" id="{EF8FDFD9-4967-5C46-B0D9-AA2BF9B56ABD}"/>
              </a:ext>
            </a:extLst>
          </p:cNvPr>
          <p:cNvSpPr>
            <a:spLocks noGrp="1"/>
          </p:cNvSpPr>
          <p:nvPr>
            <p:ph idx="1"/>
          </p:nvPr>
        </p:nvSpPr>
        <p:spPr/>
        <p:txBody>
          <a:bodyPr/>
          <a:lstStyle/>
          <a:p>
            <a:r>
              <a:rPr lang="en-US" b="1" dirty="0"/>
              <a:t>Atomic sentences </a:t>
            </a:r>
            <a:r>
              <a:rPr lang="en-US" dirty="0"/>
              <a:t>are represented with a single </a:t>
            </a:r>
            <a:r>
              <a:rPr lang="en-US" b="1" dirty="0"/>
              <a:t>propositional symbols</a:t>
            </a:r>
            <a:r>
              <a:rPr lang="en-US" dirty="0"/>
              <a:t>.</a:t>
            </a:r>
          </a:p>
          <a:p>
            <a:r>
              <a:rPr lang="en-US" dirty="0"/>
              <a:t>Propositional symbols </a:t>
            </a:r>
            <a:r>
              <a:rPr lang="en-US" b="1" dirty="0"/>
              <a:t>stand for a statement </a:t>
            </a:r>
            <a:r>
              <a:rPr lang="en-US" dirty="0"/>
              <a:t>that can be true or false.</a:t>
            </a:r>
          </a:p>
          <a:p>
            <a:endParaRPr lang="en-US" dirty="0"/>
          </a:p>
          <a:p>
            <a:r>
              <a:rPr lang="en-US" dirty="0"/>
              <a:t>For example, </a:t>
            </a:r>
            <a:r>
              <a:rPr lang="en-US" b="1" dirty="0"/>
              <a:t>W</a:t>
            </a:r>
            <a:r>
              <a:rPr lang="en-US" b="1" baseline="-25000" dirty="0"/>
              <a:t>1,3</a:t>
            </a:r>
            <a:r>
              <a:rPr lang="en-US" dirty="0"/>
              <a:t> is a propositional symbol that we choose to stand for </a:t>
            </a:r>
          </a:p>
          <a:p>
            <a:r>
              <a:rPr lang="en-US" dirty="0"/>
              <a:t>	“There is a </a:t>
            </a:r>
            <a:r>
              <a:rPr lang="en-US" dirty="0" err="1"/>
              <a:t>Wampa</a:t>
            </a:r>
            <a:r>
              <a:rPr lang="en-US" dirty="0"/>
              <a:t> at location [1,3]”</a:t>
            </a:r>
          </a:p>
          <a:p>
            <a:r>
              <a:rPr lang="en-US" dirty="0"/>
              <a:t>That statement can be true or false.</a:t>
            </a:r>
          </a:p>
          <a:p>
            <a:endParaRPr lang="en-US" dirty="0"/>
          </a:p>
          <a:p>
            <a:r>
              <a:rPr lang="en-US" dirty="0"/>
              <a:t>The symbol </a:t>
            </a:r>
            <a:r>
              <a:rPr lang="en-US" b="1" dirty="0" err="1"/>
              <a:t>FacingEast</a:t>
            </a:r>
            <a:r>
              <a:rPr lang="en-US" dirty="0"/>
              <a:t> could stand for “The agent is currently facing East”.</a:t>
            </a:r>
          </a:p>
        </p:txBody>
      </p:sp>
    </p:spTree>
    <p:extLst>
      <p:ext uri="{BB962C8B-B14F-4D97-AF65-F5344CB8AC3E}">
        <p14:creationId xmlns:p14="http://schemas.microsoft.com/office/powerpoint/2010/main" val="18836183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Propositional Logic</a:t>
            </a:r>
          </a:p>
        </p:txBody>
      </p:sp>
      <p:sp>
        <p:nvSpPr>
          <p:cNvPr id="3" name="Content Placeholder 2">
            <a:extLst>
              <a:ext uri="{FF2B5EF4-FFF2-40B4-BE49-F238E27FC236}">
                <a16:creationId xmlns:a16="http://schemas.microsoft.com/office/drawing/2014/main" id="{EF8FDFD9-4967-5C46-B0D9-AA2BF9B56ABD}"/>
              </a:ext>
            </a:extLst>
          </p:cNvPr>
          <p:cNvSpPr>
            <a:spLocks noGrp="1"/>
          </p:cNvSpPr>
          <p:nvPr>
            <p:ph idx="1"/>
          </p:nvPr>
        </p:nvSpPr>
        <p:spPr/>
        <p:txBody>
          <a:bodyPr/>
          <a:lstStyle/>
          <a:p>
            <a:r>
              <a:rPr lang="en-US" b="1" dirty="0"/>
              <a:t>Complex sentences </a:t>
            </a:r>
            <a:r>
              <a:rPr lang="en-US" dirty="0"/>
              <a:t>are constructed from simpler ones using parentheses and </a:t>
            </a:r>
            <a:r>
              <a:rPr lang="en-US" b="1" dirty="0"/>
              <a:t>logical connectives</a:t>
            </a:r>
            <a:r>
              <a:rPr lang="en-US" dirty="0"/>
              <a:t>.</a:t>
            </a:r>
          </a:p>
          <a:p>
            <a:endParaRPr lang="en-US" dirty="0"/>
          </a:p>
          <a:p>
            <a:endParaRPr lang="en-US" dirty="0"/>
          </a:p>
        </p:txBody>
      </p:sp>
      <p:graphicFrame>
        <p:nvGraphicFramePr>
          <p:cNvPr id="4" name="Table 4">
            <a:extLst>
              <a:ext uri="{FF2B5EF4-FFF2-40B4-BE49-F238E27FC236}">
                <a16:creationId xmlns:a16="http://schemas.microsoft.com/office/drawing/2014/main" id="{25F99343-DA60-2644-986C-BEA1DF84147F}"/>
              </a:ext>
            </a:extLst>
          </p:cNvPr>
          <p:cNvGraphicFramePr>
            <a:graphicFrameLocks noGrp="1"/>
          </p:cNvGraphicFramePr>
          <p:nvPr>
            <p:extLst>
              <p:ext uri="{D42A27DB-BD31-4B8C-83A1-F6EECF244321}">
                <p14:modId xmlns:p14="http://schemas.microsoft.com/office/powerpoint/2010/main" val="2308736344"/>
              </p:ext>
            </p:extLst>
          </p:nvPr>
        </p:nvGraphicFramePr>
        <p:xfrm>
          <a:off x="1729492" y="2632945"/>
          <a:ext cx="8061583" cy="2768600"/>
        </p:xfrm>
        <a:graphic>
          <a:graphicData uri="http://schemas.openxmlformats.org/drawingml/2006/table">
            <a:tbl>
              <a:tblPr firstRow="1" bandRow="1">
                <a:tableStyleId>{5C22544A-7EE6-4342-B048-85BDC9FD1C3A}</a:tableStyleId>
              </a:tblPr>
              <a:tblGrid>
                <a:gridCol w="2370455">
                  <a:extLst>
                    <a:ext uri="{9D8B030D-6E8A-4147-A177-3AD203B41FA5}">
                      <a16:colId xmlns:a16="http://schemas.microsoft.com/office/drawing/2014/main" val="2279668422"/>
                    </a:ext>
                  </a:extLst>
                </a:gridCol>
                <a:gridCol w="5691128">
                  <a:extLst>
                    <a:ext uri="{9D8B030D-6E8A-4147-A177-3AD203B41FA5}">
                      <a16:colId xmlns:a16="http://schemas.microsoft.com/office/drawing/2014/main" val="4276623345"/>
                    </a:ext>
                  </a:extLst>
                </a:gridCol>
              </a:tblGrid>
              <a:tr h="370840">
                <a:tc>
                  <a:txBody>
                    <a:bodyPr/>
                    <a:lstStyle/>
                    <a:p>
                      <a:r>
                        <a:rPr lang="en-US" dirty="0"/>
                        <a:t>Logical Connective</a:t>
                      </a:r>
                    </a:p>
                  </a:txBody>
                  <a:tcPr/>
                </a:tc>
                <a:tc>
                  <a:txBody>
                    <a:bodyPr/>
                    <a:lstStyle/>
                    <a:p>
                      <a:r>
                        <a:rPr lang="en-US" dirty="0"/>
                        <a:t>Meaning</a:t>
                      </a:r>
                    </a:p>
                  </a:txBody>
                  <a:tcPr/>
                </a:tc>
                <a:extLst>
                  <a:ext uri="{0D108BD9-81ED-4DB2-BD59-A6C34878D82A}">
                    <a16:rowId xmlns:a16="http://schemas.microsoft.com/office/drawing/2014/main" val="4010172347"/>
                  </a:ext>
                </a:extLst>
              </a:tr>
              <a:tr h="370840">
                <a:tc>
                  <a:txBody>
                    <a:bodyPr/>
                    <a:lstStyle/>
                    <a:p>
                      <a:r>
                        <a:rPr lang="en-US" dirty="0"/>
                        <a:t>¬ (not)</a:t>
                      </a:r>
                    </a:p>
                  </a:txBody>
                  <a:tcPr/>
                </a:tc>
                <a:tc>
                  <a:txBody>
                    <a:bodyPr/>
                    <a:lstStyle/>
                    <a:p>
                      <a:r>
                        <a:rPr lang="en-US" b="1" dirty="0"/>
                        <a:t>¬W</a:t>
                      </a:r>
                      <a:r>
                        <a:rPr lang="en-US" b="1" baseline="-25000" dirty="0"/>
                        <a:t>1,3</a:t>
                      </a:r>
                      <a:r>
                        <a:rPr lang="en-US" baseline="-25000" dirty="0"/>
                        <a:t> </a:t>
                      </a:r>
                      <a:r>
                        <a:rPr lang="en-US" dirty="0"/>
                        <a:t>is the negation of </a:t>
                      </a:r>
                      <a:r>
                        <a:rPr lang="en-US" b="1" dirty="0"/>
                        <a:t>W</a:t>
                      </a:r>
                      <a:r>
                        <a:rPr lang="en-US" b="1" baseline="-25000" dirty="0"/>
                        <a:t>1,3</a:t>
                      </a:r>
                      <a:endParaRPr lang="en-US" dirty="0"/>
                    </a:p>
                  </a:txBody>
                  <a:tcPr/>
                </a:tc>
                <a:extLst>
                  <a:ext uri="{0D108BD9-81ED-4DB2-BD59-A6C34878D82A}">
                    <a16:rowId xmlns:a16="http://schemas.microsoft.com/office/drawing/2014/main" val="4210063141"/>
                  </a:ext>
                </a:extLst>
              </a:tr>
              <a:tr h="370840">
                <a:tc>
                  <a:txBody>
                    <a:bodyPr/>
                    <a:lstStyle/>
                    <a:p>
                      <a:r>
                        <a:rPr lang="en-US" dirty="0"/>
                        <a:t>⋀ (and)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a:t>
                      </a:r>
                      <a:r>
                        <a:rPr lang="en-US" b="1" baseline="-25000" dirty="0"/>
                        <a:t>1,3</a:t>
                      </a:r>
                      <a:r>
                        <a:rPr lang="en-US" baseline="-25000" dirty="0"/>
                        <a:t> </a:t>
                      </a:r>
                      <a:r>
                        <a:rPr lang="en-US" b="1" dirty="0"/>
                        <a:t>⋀</a:t>
                      </a:r>
                      <a:r>
                        <a:rPr lang="en-US" dirty="0"/>
                        <a:t> </a:t>
                      </a:r>
                      <a:r>
                        <a:rPr lang="en-US" b="1" dirty="0"/>
                        <a:t>P</a:t>
                      </a:r>
                      <a:r>
                        <a:rPr lang="en-US" b="1" baseline="-25000" dirty="0"/>
                        <a:t>3,1 </a:t>
                      </a:r>
                      <a:r>
                        <a:rPr lang="en-US" dirty="0"/>
                        <a:t>is called a conjunction</a:t>
                      </a:r>
                    </a:p>
                  </a:txBody>
                  <a:tcPr/>
                </a:tc>
                <a:extLst>
                  <a:ext uri="{0D108BD9-81ED-4DB2-BD59-A6C34878D82A}">
                    <a16:rowId xmlns:a16="http://schemas.microsoft.com/office/drawing/2014/main" val="1961924777"/>
                  </a:ext>
                </a:extLst>
              </a:tr>
              <a:tr h="370840">
                <a:tc>
                  <a:txBody>
                    <a:bodyPr/>
                    <a:lstStyle/>
                    <a:p>
                      <a:r>
                        <a:rPr lang="en-US" dirty="0"/>
                        <a:t>⋁ (or)</a:t>
                      </a:r>
                    </a:p>
                  </a:txBody>
                  <a:tcPr/>
                </a:tc>
                <a:tc>
                  <a:txBody>
                    <a:bodyPr/>
                    <a:lstStyle/>
                    <a:p>
                      <a:r>
                        <a:rPr lang="en-US" b="1" dirty="0"/>
                        <a:t>W</a:t>
                      </a:r>
                      <a:r>
                        <a:rPr lang="en-US" b="1" baseline="-25000" dirty="0"/>
                        <a:t>1,3</a:t>
                      </a:r>
                      <a:r>
                        <a:rPr lang="en-US" baseline="-25000" dirty="0"/>
                        <a:t> </a:t>
                      </a:r>
                      <a:r>
                        <a:rPr lang="en-US" dirty="0"/>
                        <a:t>⋁ </a:t>
                      </a:r>
                      <a:r>
                        <a:rPr lang="en-US" b="1" dirty="0"/>
                        <a:t>P</a:t>
                      </a:r>
                      <a:r>
                        <a:rPr lang="en-US" b="1" baseline="-25000" dirty="0"/>
                        <a:t>3,1 </a:t>
                      </a:r>
                      <a:r>
                        <a:rPr lang="en-US" dirty="0"/>
                        <a:t>is called a disjunction </a:t>
                      </a:r>
                    </a:p>
                  </a:txBody>
                  <a:tcPr/>
                </a:tc>
                <a:extLst>
                  <a:ext uri="{0D108BD9-81ED-4DB2-BD59-A6C34878D82A}">
                    <a16:rowId xmlns:a16="http://schemas.microsoft.com/office/drawing/2014/main" val="2970149831"/>
                  </a:ext>
                </a:extLst>
              </a:tr>
              <a:tr h="370840">
                <a:tc>
                  <a:txBody>
                    <a:bodyPr/>
                    <a:lstStyle/>
                    <a:p>
                      <a:r>
                        <a:rPr lang="en-US" dirty="0"/>
                        <a:t>⟹  (implies)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a:t>
                      </a:r>
                      <a:r>
                        <a:rPr lang="en-US" b="1" baseline="-25000" dirty="0"/>
                        <a:t>1,3</a:t>
                      </a:r>
                      <a:r>
                        <a:rPr lang="en-US" baseline="-25000" dirty="0"/>
                        <a:t> </a:t>
                      </a:r>
                      <a:r>
                        <a:rPr lang="en-US" dirty="0"/>
                        <a:t>⟹ </a:t>
                      </a:r>
                      <a:r>
                        <a:rPr lang="en-US" b="1" dirty="0"/>
                        <a:t>S</a:t>
                      </a:r>
                      <a:r>
                        <a:rPr lang="en-US" b="1" baseline="-25000" dirty="0"/>
                        <a:t>1,2 </a:t>
                      </a:r>
                      <a:r>
                        <a:rPr lang="en-US" dirty="0"/>
                        <a:t>is called an implication. </a:t>
                      </a:r>
                      <a:r>
                        <a:rPr lang="en-US" b="1" dirty="0"/>
                        <a:t>W</a:t>
                      </a:r>
                      <a:r>
                        <a:rPr lang="en-US" b="1" baseline="-25000" dirty="0"/>
                        <a:t>1,3</a:t>
                      </a:r>
                      <a:r>
                        <a:rPr lang="en-US" baseline="-25000" dirty="0"/>
                        <a:t> </a:t>
                      </a:r>
                      <a:r>
                        <a:rPr lang="en-US" dirty="0"/>
                        <a:t>is its </a:t>
                      </a:r>
                      <a:r>
                        <a:rPr lang="en-US" b="1" dirty="0"/>
                        <a:t>premise or antecede </a:t>
                      </a:r>
                      <a:r>
                        <a:rPr lang="en-US" b="0" dirty="0"/>
                        <a:t>and </a:t>
                      </a:r>
                      <a:r>
                        <a:rPr lang="en-US" dirty="0"/>
                        <a:t> </a:t>
                      </a:r>
                      <a:r>
                        <a:rPr lang="en-US" b="1" dirty="0"/>
                        <a:t>S</a:t>
                      </a:r>
                      <a:r>
                        <a:rPr lang="en-US" b="1" baseline="-25000" dirty="0"/>
                        <a:t>1,2 </a:t>
                      </a:r>
                      <a:r>
                        <a:rPr lang="en-US" baseline="-25000" dirty="0"/>
                        <a:t> </a:t>
                      </a:r>
                      <a:r>
                        <a:rPr lang="en-US" dirty="0"/>
                        <a:t>is its </a:t>
                      </a:r>
                      <a:r>
                        <a:rPr lang="en-US" b="1" dirty="0"/>
                        <a:t>conclusion or consequence</a:t>
                      </a:r>
                      <a:endParaRPr lang="en-US" dirty="0"/>
                    </a:p>
                  </a:txBody>
                  <a:tcPr/>
                </a:tc>
                <a:extLst>
                  <a:ext uri="{0D108BD9-81ED-4DB2-BD59-A6C34878D82A}">
                    <a16:rowId xmlns:a16="http://schemas.microsoft.com/office/drawing/2014/main" val="3912405873"/>
                  </a:ext>
                </a:extLst>
              </a:tr>
              <a:tr h="370840">
                <a:tc>
                  <a:txBody>
                    <a:bodyPr/>
                    <a:lstStyle/>
                    <a:p>
                      <a:r>
                        <a:rPr lang="en-US" dirty="0"/>
                        <a:t>⇔ (if and only if)</a:t>
                      </a:r>
                    </a:p>
                  </a:txBody>
                  <a:tcPr/>
                </a:tc>
                <a:tc>
                  <a:txBody>
                    <a:bodyPr/>
                    <a:lstStyle/>
                    <a:p>
                      <a:r>
                        <a:rPr lang="en-US" b="1" dirty="0"/>
                        <a:t>W</a:t>
                      </a:r>
                      <a:r>
                        <a:rPr lang="en-US" b="1" baseline="-25000" dirty="0"/>
                        <a:t>1,3</a:t>
                      </a:r>
                      <a:r>
                        <a:rPr lang="en-US" dirty="0"/>
                        <a:t>⇔</a:t>
                      </a:r>
                      <a:r>
                        <a:rPr lang="en-US" b="1" dirty="0"/>
                        <a:t>¬W</a:t>
                      </a:r>
                      <a:r>
                        <a:rPr lang="en-US" b="1" baseline="-25000" dirty="0"/>
                        <a:t>3,4 </a:t>
                      </a:r>
                      <a:r>
                        <a:rPr lang="en-US" dirty="0"/>
                        <a:t>is called an biconditional</a:t>
                      </a:r>
                    </a:p>
                  </a:txBody>
                  <a:tcPr/>
                </a:tc>
                <a:extLst>
                  <a:ext uri="{0D108BD9-81ED-4DB2-BD59-A6C34878D82A}">
                    <a16:rowId xmlns:a16="http://schemas.microsoft.com/office/drawing/2014/main" val="2644601860"/>
                  </a:ext>
                </a:extLst>
              </a:tr>
            </a:tbl>
          </a:graphicData>
        </a:graphic>
      </p:graphicFrame>
    </p:spTree>
    <p:extLst>
      <p:ext uri="{BB962C8B-B14F-4D97-AF65-F5344CB8AC3E}">
        <p14:creationId xmlns:p14="http://schemas.microsoft.com/office/powerpoint/2010/main" val="24493771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EA138-2705-EC4F-AF9A-88C73789D402}"/>
              </a:ext>
            </a:extLst>
          </p:cNvPr>
          <p:cNvSpPr>
            <a:spLocks noGrp="1"/>
          </p:cNvSpPr>
          <p:nvPr>
            <p:ph type="title"/>
          </p:nvPr>
        </p:nvSpPr>
        <p:spPr/>
        <p:txBody>
          <a:bodyPr/>
          <a:lstStyle/>
          <a:p>
            <a:r>
              <a:rPr lang="en-US" dirty="0"/>
              <a:t>Truth Tables</a:t>
            </a:r>
          </a:p>
        </p:txBody>
      </p:sp>
      <p:sp>
        <p:nvSpPr>
          <p:cNvPr id="11" name="Content Placeholder 10">
            <a:extLst>
              <a:ext uri="{FF2B5EF4-FFF2-40B4-BE49-F238E27FC236}">
                <a16:creationId xmlns:a16="http://schemas.microsoft.com/office/drawing/2014/main" id="{A2A37E73-8BC0-8D42-A251-663FE6980A5A}"/>
              </a:ext>
            </a:extLst>
          </p:cNvPr>
          <p:cNvSpPr>
            <a:spLocks noGrp="1"/>
          </p:cNvSpPr>
          <p:nvPr>
            <p:ph idx="1"/>
          </p:nvPr>
        </p:nvSpPr>
        <p:spPr>
          <a:xfrm>
            <a:off x="618936" y="3339470"/>
            <a:ext cx="10734864" cy="2988178"/>
          </a:xfrm>
        </p:spPr>
        <p:txBody>
          <a:bodyPr/>
          <a:lstStyle/>
          <a:p>
            <a:r>
              <a:rPr lang="en-US" dirty="0"/>
              <a:t>”</a:t>
            </a:r>
            <a:r>
              <a:rPr lang="en-US" b="1" dirty="0"/>
              <a:t>It is not the case that </a:t>
            </a:r>
            <a:r>
              <a:rPr lang="en-US" dirty="0"/>
              <a:t>the Death Star is a moon” is </a:t>
            </a:r>
            <a:r>
              <a:rPr lang="en-US" b="1" dirty="0"/>
              <a:t>true </a:t>
            </a:r>
            <a:r>
              <a:rPr lang="en-US" dirty="0"/>
              <a:t>because “the Death Star is a moon” is </a:t>
            </a:r>
            <a:r>
              <a:rPr lang="en-US" b="1" dirty="0"/>
              <a:t>false</a:t>
            </a:r>
            <a:r>
              <a:rPr lang="en-US" dirty="0"/>
              <a:t>.</a:t>
            </a:r>
          </a:p>
          <a:p>
            <a:endParaRPr lang="en-US" dirty="0"/>
          </a:p>
          <a:p>
            <a:r>
              <a:rPr lang="en-US" dirty="0"/>
              <a:t>“</a:t>
            </a:r>
            <a:r>
              <a:rPr lang="en-US" b="1" dirty="0"/>
              <a:t>It is not the case that </a:t>
            </a:r>
            <a:r>
              <a:rPr lang="en-US" b="1" dirty="0" err="1"/>
              <a:t>Wampas</a:t>
            </a:r>
            <a:r>
              <a:rPr lang="en-US" b="1" dirty="0"/>
              <a:t> </a:t>
            </a:r>
            <a:r>
              <a:rPr lang="en-US" dirty="0"/>
              <a:t>smell bad” is </a:t>
            </a:r>
            <a:r>
              <a:rPr lang="en-US" b="1" dirty="0"/>
              <a:t>false </a:t>
            </a:r>
            <a:r>
              <a:rPr lang="en-US" dirty="0"/>
              <a:t>because “</a:t>
            </a:r>
            <a:r>
              <a:rPr lang="en-US" dirty="0" err="1"/>
              <a:t>Wampas</a:t>
            </a:r>
            <a:r>
              <a:rPr lang="en-US" dirty="0"/>
              <a:t> smell bad” is </a:t>
            </a:r>
            <a:r>
              <a:rPr lang="en-US" b="1" dirty="0"/>
              <a:t>true</a:t>
            </a:r>
            <a:r>
              <a:rPr lang="en-US" dirty="0"/>
              <a:t>.</a:t>
            </a:r>
            <a:endParaRPr lang="en-US" b="1" dirty="0"/>
          </a:p>
        </p:txBody>
      </p:sp>
      <p:graphicFrame>
        <p:nvGraphicFramePr>
          <p:cNvPr id="8" name="Table 8">
            <a:extLst>
              <a:ext uri="{FF2B5EF4-FFF2-40B4-BE49-F238E27FC236}">
                <a16:creationId xmlns:a16="http://schemas.microsoft.com/office/drawing/2014/main" id="{35997112-290D-444E-90C6-A492724F1A4D}"/>
              </a:ext>
            </a:extLst>
          </p:cNvPr>
          <p:cNvGraphicFramePr>
            <a:graphicFrameLocks noGrp="1"/>
          </p:cNvGraphicFramePr>
          <p:nvPr>
            <p:extLst>
              <p:ext uri="{D42A27DB-BD31-4B8C-83A1-F6EECF244321}">
                <p14:modId xmlns:p14="http://schemas.microsoft.com/office/powerpoint/2010/main" val="14062209"/>
              </p:ext>
            </p:extLst>
          </p:nvPr>
        </p:nvGraphicFramePr>
        <p:xfrm>
          <a:off x="3129066" y="1372674"/>
          <a:ext cx="5378512" cy="1560720"/>
        </p:xfrm>
        <a:graphic>
          <a:graphicData uri="http://schemas.openxmlformats.org/drawingml/2006/table">
            <a:tbl>
              <a:tblPr firstRow="1" bandRow="1">
                <a:tableStyleId>{7E9639D4-E3E2-4D34-9284-5A2195B3D0D7}</a:tableStyleId>
              </a:tblPr>
              <a:tblGrid>
                <a:gridCol w="2689256">
                  <a:extLst>
                    <a:ext uri="{9D8B030D-6E8A-4147-A177-3AD203B41FA5}">
                      <a16:colId xmlns:a16="http://schemas.microsoft.com/office/drawing/2014/main" val="1461186399"/>
                    </a:ext>
                  </a:extLst>
                </a:gridCol>
                <a:gridCol w="2689256">
                  <a:extLst>
                    <a:ext uri="{9D8B030D-6E8A-4147-A177-3AD203B41FA5}">
                      <a16:colId xmlns:a16="http://schemas.microsoft.com/office/drawing/2014/main" val="1676719038"/>
                    </a:ext>
                  </a:extLst>
                </a:gridCol>
              </a:tblGrid>
              <a:tr h="520240">
                <a:tc>
                  <a:txBody>
                    <a:bodyPr/>
                    <a:lstStyle/>
                    <a:p>
                      <a:r>
                        <a:rPr lang="en-US" dirty="0"/>
                        <a:t>P</a:t>
                      </a:r>
                    </a:p>
                  </a:txBody>
                  <a:tcPr/>
                </a:tc>
                <a:tc>
                  <a:txBody>
                    <a:bodyPr/>
                    <a:lstStyle/>
                    <a:p>
                      <a:r>
                        <a:rPr lang="en-US" dirty="0"/>
                        <a:t>¬P</a:t>
                      </a:r>
                    </a:p>
                  </a:txBody>
                  <a:tcPr/>
                </a:tc>
                <a:extLst>
                  <a:ext uri="{0D108BD9-81ED-4DB2-BD59-A6C34878D82A}">
                    <a16:rowId xmlns:a16="http://schemas.microsoft.com/office/drawing/2014/main" val="1601883439"/>
                  </a:ext>
                </a:extLst>
              </a:tr>
              <a:tr h="520240">
                <a:tc>
                  <a:txBody>
                    <a:bodyPr/>
                    <a:lstStyle/>
                    <a:p>
                      <a:r>
                        <a:rPr lang="en-US" dirty="0"/>
                        <a:t>True</a:t>
                      </a:r>
                    </a:p>
                  </a:txBody>
                  <a:tcPr>
                    <a:solidFill>
                      <a:schemeClr val="bg2"/>
                    </a:solidFill>
                  </a:tcPr>
                </a:tc>
                <a:tc>
                  <a:txBody>
                    <a:bodyPr/>
                    <a:lstStyle/>
                    <a:p>
                      <a:r>
                        <a:rPr lang="en-US" dirty="0"/>
                        <a:t>False</a:t>
                      </a:r>
                    </a:p>
                  </a:txBody>
                  <a:tcPr/>
                </a:tc>
                <a:extLst>
                  <a:ext uri="{0D108BD9-81ED-4DB2-BD59-A6C34878D82A}">
                    <a16:rowId xmlns:a16="http://schemas.microsoft.com/office/drawing/2014/main" val="1672094859"/>
                  </a:ext>
                </a:extLst>
              </a:tr>
              <a:tr h="520240">
                <a:tc>
                  <a:txBody>
                    <a:bodyPr/>
                    <a:lstStyle/>
                    <a:p>
                      <a:r>
                        <a:rPr lang="en-US" dirty="0"/>
                        <a:t>False</a:t>
                      </a:r>
                    </a:p>
                  </a:txBody>
                  <a:tcPr>
                    <a:solidFill>
                      <a:schemeClr val="bg2"/>
                    </a:solidFill>
                  </a:tcPr>
                </a:tc>
                <a:tc>
                  <a:txBody>
                    <a:bodyPr/>
                    <a:lstStyle/>
                    <a:p>
                      <a:r>
                        <a:rPr lang="en-US" dirty="0"/>
                        <a:t>True</a:t>
                      </a:r>
                    </a:p>
                  </a:txBody>
                  <a:tcPr/>
                </a:tc>
                <a:extLst>
                  <a:ext uri="{0D108BD9-81ED-4DB2-BD59-A6C34878D82A}">
                    <a16:rowId xmlns:a16="http://schemas.microsoft.com/office/drawing/2014/main" val="331856597"/>
                  </a:ext>
                </a:extLst>
              </a:tr>
            </a:tbl>
          </a:graphicData>
        </a:graphic>
      </p:graphicFrame>
      <p:sp>
        <p:nvSpPr>
          <p:cNvPr id="12" name="TextBox 11">
            <a:extLst>
              <a:ext uri="{FF2B5EF4-FFF2-40B4-BE49-F238E27FC236}">
                <a16:creationId xmlns:a16="http://schemas.microsoft.com/office/drawing/2014/main" id="{57D9EEB9-1F2A-6240-95D5-B73248C6D99D}"/>
              </a:ext>
            </a:extLst>
          </p:cNvPr>
          <p:cNvSpPr txBox="1"/>
          <p:nvPr/>
        </p:nvSpPr>
        <p:spPr>
          <a:xfrm>
            <a:off x="3323877" y="1003342"/>
            <a:ext cx="1244251" cy="369332"/>
          </a:xfrm>
          <a:prstGeom prst="rect">
            <a:avLst/>
          </a:prstGeom>
          <a:noFill/>
        </p:spPr>
        <p:txBody>
          <a:bodyPr wrap="none" rtlCol="0">
            <a:spAutoFit/>
          </a:bodyPr>
          <a:lstStyle/>
          <a:p>
            <a:r>
              <a:rPr lang="en-US" b="1" dirty="0"/>
              <a:t>Negation</a:t>
            </a:r>
          </a:p>
        </p:txBody>
      </p:sp>
    </p:spTree>
    <p:extLst>
      <p:ext uri="{BB962C8B-B14F-4D97-AF65-F5344CB8AC3E}">
        <p14:creationId xmlns:p14="http://schemas.microsoft.com/office/powerpoint/2010/main" val="42505489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CDA34-5294-0345-BE06-734B215D2409}"/>
              </a:ext>
            </a:extLst>
          </p:cNvPr>
          <p:cNvSpPr>
            <a:spLocks noGrp="1"/>
          </p:cNvSpPr>
          <p:nvPr>
            <p:ph type="title"/>
          </p:nvPr>
        </p:nvSpPr>
        <p:spPr/>
        <p:txBody>
          <a:bodyPr/>
          <a:lstStyle/>
          <a:p>
            <a:r>
              <a:rPr lang="en-US" dirty="0"/>
              <a:t>Logical representations</a:t>
            </a:r>
          </a:p>
        </p:txBody>
      </p:sp>
      <p:sp>
        <p:nvSpPr>
          <p:cNvPr id="3" name="Content Placeholder 2">
            <a:extLst>
              <a:ext uri="{FF2B5EF4-FFF2-40B4-BE49-F238E27FC236}">
                <a16:creationId xmlns:a16="http://schemas.microsoft.com/office/drawing/2014/main" id="{3B0C9C23-D886-C74C-AEBD-2DCFC9932E2C}"/>
              </a:ext>
            </a:extLst>
          </p:cNvPr>
          <p:cNvSpPr>
            <a:spLocks noGrp="1"/>
          </p:cNvSpPr>
          <p:nvPr>
            <p:ph idx="1"/>
          </p:nvPr>
        </p:nvSpPr>
        <p:spPr/>
        <p:txBody>
          <a:bodyPr/>
          <a:lstStyle/>
          <a:p>
            <a:r>
              <a:rPr lang="en-US" b="1" dirty="0"/>
              <a:t>Logic</a:t>
            </a:r>
            <a:r>
              <a:rPr lang="en-US" dirty="0"/>
              <a:t> can serve as a general class of </a:t>
            </a:r>
            <a:r>
              <a:rPr lang="en-US" b="1" dirty="0"/>
              <a:t>representations</a:t>
            </a:r>
            <a:r>
              <a:rPr lang="en-US" dirty="0"/>
              <a:t>.  </a:t>
            </a:r>
          </a:p>
          <a:p>
            <a:endParaRPr lang="en-US" dirty="0"/>
          </a:p>
          <a:p>
            <a:r>
              <a:rPr lang="en-US" dirty="0"/>
              <a:t>Today we will cover:</a:t>
            </a:r>
          </a:p>
          <a:p>
            <a:pPr marL="342900" indent="-342900">
              <a:buFont typeface="Arial" panose="020B0604020202020204" pitchFamily="34" charset="0"/>
              <a:buChar char="•"/>
            </a:pPr>
            <a:r>
              <a:rPr lang="en-US" dirty="0"/>
              <a:t>Knowledge bases</a:t>
            </a:r>
          </a:p>
          <a:p>
            <a:pPr marL="342900" indent="-342900">
              <a:buFont typeface="Arial" panose="020B0604020202020204" pitchFamily="34" charset="0"/>
              <a:buChar char="•"/>
            </a:pPr>
            <a:r>
              <a:rPr lang="en-US" dirty="0"/>
              <a:t>Principles of logic</a:t>
            </a:r>
          </a:p>
          <a:p>
            <a:pPr marL="342900" indent="-342900">
              <a:buFont typeface="Arial" panose="020B0604020202020204" pitchFamily="34" charset="0"/>
              <a:buChar char="•"/>
            </a:pPr>
            <a:r>
              <a:rPr lang="en-US" dirty="0"/>
              <a:t>Propositional logic</a:t>
            </a:r>
          </a:p>
          <a:p>
            <a:pPr marL="342900" indent="-342900">
              <a:buFont typeface="Arial" panose="020B0604020202020204" pitchFamily="34" charset="0"/>
              <a:buChar char="•"/>
            </a:pPr>
            <a:r>
              <a:rPr lang="en-US" dirty="0"/>
              <a:t>Inference </a:t>
            </a:r>
            <a:r>
              <a:rPr lang="en-US" dirty="0" err="1"/>
              <a:t>algortihms</a:t>
            </a:r>
            <a:endParaRPr lang="en-US" dirty="0"/>
          </a:p>
        </p:txBody>
      </p:sp>
    </p:spTree>
    <p:extLst>
      <p:ext uri="{BB962C8B-B14F-4D97-AF65-F5344CB8AC3E}">
        <p14:creationId xmlns:p14="http://schemas.microsoft.com/office/powerpoint/2010/main" val="41735763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4EED-6CA3-7440-8056-CCABE06AD5EC}"/>
              </a:ext>
            </a:extLst>
          </p:cNvPr>
          <p:cNvSpPr>
            <a:spLocks noGrp="1"/>
          </p:cNvSpPr>
          <p:nvPr>
            <p:ph type="title"/>
          </p:nvPr>
        </p:nvSpPr>
        <p:spPr/>
        <p:txBody>
          <a:bodyPr/>
          <a:lstStyle/>
          <a:p>
            <a:r>
              <a:rPr lang="en-US" dirty="0"/>
              <a:t>Truth Tables</a:t>
            </a:r>
          </a:p>
        </p:txBody>
      </p:sp>
      <p:graphicFrame>
        <p:nvGraphicFramePr>
          <p:cNvPr id="6" name="Table 8">
            <a:extLst>
              <a:ext uri="{FF2B5EF4-FFF2-40B4-BE49-F238E27FC236}">
                <a16:creationId xmlns:a16="http://schemas.microsoft.com/office/drawing/2014/main" id="{535224EF-705D-CC42-87D6-F2B1BE5E13B2}"/>
              </a:ext>
            </a:extLst>
          </p:cNvPr>
          <p:cNvGraphicFramePr>
            <a:graphicFrameLocks noGrp="1"/>
          </p:cNvGraphicFramePr>
          <p:nvPr>
            <p:extLst>
              <p:ext uri="{D42A27DB-BD31-4B8C-83A1-F6EECF244321}">
                <p14:modId xmlns:p14="http://schemas.microsoft.com/office/powerpoint/2010/main" val="3330383598"/>
              </p:ext>
            </p:extLst>
          </p:nvPr>
        </p:nvGraphicFramePr>
        <p:xfrm>
          <a:off x="3187480" y="1295793"/>
          <a:ext cx="5378511" cy="2601200"/>
        </p:xfrm>
        <a:graphic>
          <a:graphicData uri="http://schemas.openxmlformats.org/drawingml/2006/table">
            <a:tbl>
              <a:tblPr firstRow="1" bandRow="1">
                <a:tableStyleId>{7E9639D4-E3E2-4D34-9284-5A2195B3D0D7}</a:tableStyleId>
              </a:tblPr>
              <a:tblGrid>
                <a:gridCol w="1792837">
                  <a:extLst>
                    <a:ext uri="{9D8B030D-6E8A-4147-A177-3AD203B41FA5}">
                      <a16:colId xmlns:a16="http://schemas.microsoft.com/office/drawing/2014/main" val="1461186399"/>
                    </a:ext>
                  </a:extLst>
                </a:gridCol>
                <a:gridCol w="1792837">
                  <a:extLst>
                    <a:ext uri="{9D8B030D-6E8A-4147-A177-3AD203B41FA5}">
                      <a16:colId xmlns:a16="http://schemas.microsoft.com/office/drawing/2014/main" val="1676719038"/>
                    </a:ext>
                  </a:extLst>
                </a:gridCol>
                <a:gridCol w="1792837">
                  <a:extLst>
                    <a:ext uri="{9D8B030D-6E8A-4147-A177-3AD203B41FA5}">
                      <a16:colId xmlns:a16="http://schemas.microsoft.com/office/drawing/2014/main" val="2297396825"/>
                    </a:ext>
                  </a:extLst>
                </a:gridCol>
              </a:tblGrid>
              <a:tr h="520240">
                <a:tc>
                  <a:txBody>
                    <a:bodyPr/>
                    <a:lstStyle/>
                    <a:p>
                      <a:r>
                        <a:rPr lang="en-US" dirty="0"/>
                        <a:t>P</a:t>
                      </a:r>
                    </a:p>
                  </a:txBody>
                  <a:tcPr/>
                </a:tc>
                <a:tc>
                  <a:txBody>
                    <a:bodyPr/>
                    <a:lstStyle/>
                    <a:p>
                      <a:r>
                        <a:rPr lang="en-US" dirty="0"/>
                        <a:t>Q</a:t>
                      </a:r>
                    </a:p>
                  </a:txBody>
                  <a:tcPr/>
                </a:tc>
                <a:tc>
                  <a:txBody>
                    <a:bodyPr/>
                    <a:lstStyle/>
                    <a:p>
                      <a:r>
                        <a:rPr lang="en-US" b="1" dirty="0"/>
                        <a:t>P ⋀ </a:t>
                      </a:r>
                      <a:r>
                        <a:rPr lang="en-US" dirty="0"/>
                        <a:t>Q</a:t>
                      </a:r>
                    </a:p>
                  </a:txBody>
                  <a:tcPr/>
                </a:tc>
                <a:extLst>
                  <a:ext uri="{0D108BD9-81ED-4DB2-BD59-A6C34878D82A}">
                    <a16:rowId xmlns:a16="http://schemas.microsoft.com/office/drawing/2014/main" val="1601883439"/>
                  </a:ext>
                </a:extLst>
              </a:tr>
              <a:tr h="520240">
                <a:tc>
                  <a:txBody>
                    <a:bodyPr/>
                    <a:lstStyle/>
                    <a:p>
                      <a:r>
                        <a:rPr lang="en-US" dirty="0"/>
                        <a:t>True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1672094859"/>
                  </a:ext>
                </a:extLst>
              </a:tr>
              <a:tr h="520240">
                <a:tc>
                  <a:txBody>
                    <a:bodyPr/>
                    <a:lstStyle/>
                    <a:p>
                      <a:r>
                        <a:rPr lang="en-US" dirty="0"/>
                        <a:t>True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31856597"/>
                  </a:ext>
                </a:extLst>
              </a:tr>
              <a:tr h="520240">
                <a:tc>
                  <a:txBody>
                    <a:bodyPr/>
                    <a:lstStyle/>
                    <a:p>
                      <a:r>
                        <a:rPr lang="en-US" dirty="0"/>
                        <a:t>False</a:t>
                      </a:r>
                    </a:p>
                  </a:txBody>
                  <a:tcPr>
                    <a:solidFill>
                      <a:schemeClr val="bg2"/>
                    </a:solidFill>
                  </a:tcPr>
                </a:tc>
                <a:tc>
                  <a:txBody>
                    <a:bodyPr/>
                    <a:lstStyle/>
                    <a:p>
                      <a:r>
                        <a:rPr lang="en-US" dirty="0"/>
                        <a:t>True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4072808572"/>
                  </a:ext>
                </a:extLst>
              </a:tr>
              <a:tr h="520240">
                <a:tc>
                  <a:txBody>
                    <a:bodyPr/>
                    <a:lstStyle/>
                    <a:p>
                      <a:r>
                        <a:rPr lang="en-US" dirty="0"/>
                        <a:t>False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805389245"/>
                  </a:ext>
                </a:extLst>
              </a:tr>
            </a:tbl>
          </a:graphicData>
        </a:graphic>
      </p:graphicFrame>
      <p:sp>
        <p:nvSpPr>
          <p:cNvPr id="7" name="TextBox 6">
            <a:extLst>
              <a:ext uri="{FF2B5EF4-FFF2-40B4-BE49-F238E27FC236}">
                <a16:creationId xmlns:a16="http://schemas.microsoft.com/office/drawing/2014/main" id="{4A692A3A-3958-7F46-A154-2074C4B43E7D}"/>
              </a:ext>
            </a:extLst>
          </p:cNvPr>
          <p:cNvSpPr txBox="1"/>
          <p:nvPr/>
        </p:nvSpPr>
        <p:spPr>
          <a:xfrm>
            <a:off x="3317203" y="952511"/>
            <a:ext cx="1587294" cy="369332"/>
          </a:xfrm>
          <a:prstGeom prst="rect">
            <a:avLst/>
          </a:prstGeom>
          <a:noFill/>
        </p:spPr>
        <p:txBody>
          <a:bodyPr wrap="none" rtlCol="0">
            <a:spAutoFit/>
          </a:bodyPr>
          <a:lstStyle/>
          <a:p>
            <a:r>
              <a:rPr lang="en-US" b="1" dirty="0"/>
              <a:t>Conjunction</a:t>
            </a:r>
          </a:p>
        </p:txBody>
      </p:sp>
      <p:sp>
        <p:nvSpPr>
          <p:cNvPr id="8" name="Content Placeholder 10">
            <a:extLst>
              <a:ext uri="{FF2B5EF4-FFF2-40B4-BE49-F238E27FC236}">
                <a16:creationId xmlns:a16="http://schemas.microsoft.com/office/drawing/2014/main" id="{14F4AFA8-839F-2145-B6A5-BC48BAB70AAD}"/>
              </a:ext>
            </a:extLst>
          </p:cNvPr>
          <p:cNvSpPr>
            <a:spLocks noGrp="1"/>
          </p:cNvSpPr>
          <p:nvPr>
            <p:ph idx="1"/>
          </p:nvPr>
        </p:nvSpPr>
        <p:spPr>
          <a:xfrm>
            <a:off x="618936" y="4298346"/>
            <a:ext cx="10734864" cy="2029301"/>
          </a:xfrm>
        </p:spPr>
        <p:txBody>
          <a:bodyPr/>
          <a:lstStyle/>
          <a:p>
            <a:r>
              <a:rPr lang="en-US" dirty="0"/>
              <a:t>P and Q are both true:</a:t>
            </a:r>
            <a:br>
              <a:rPr lang="en-US" dirty="0"/>
            </a:br>
            <a:r>
              <a:rPr lang="en-US" dirty="0"/>
              <a:t>“</a:t>
            </a:r>
            <a:r>
              <a:rPr lang="en-US" dirty="0" err="1"/>
              <a:t>Wampas</a:t>
            </a:r>
            <a:r>
              <a:rPr lang="en-US" dirty="0"/>
              <a:t> smell bad </a:t>
            </a:r>
            <a:r>
              <a:rPr lang="en-US" b="1" dirty="0"/>
              <a:t>and</a:t>
            </a:r>
            <a:r>
              <a:rPr lang="en-US" dirty="0"/>
              <a:t> </a:t>
            </a:r>
            <a:r>
              <a:rPr lang="en-US" dirty="0" err="1"/>
              <a:t>Tauntauns</a:t>
            </a:r>
            <a:r>
              <a:rPr lang="en-US" dirty="0"/>
              <a:t> smell bad.” 	(This sentence is true)</a:t>
            </a:r>
          </a:p>
          <a:p>
            <a:r>
              <a:rPr lang="en-US" dirty="0"/>
              <a:t>P is true and Q is false:</a:t>
            </a:r>
            <a:br>
              <a:rPr lang="en-US" dirty="0"/>
            </a:br>
            <a:r>
              <a:rPr lang="en-US" dirty="0"/>
              <a:t>“</a:t>
            </a:r>
            <a:r>
              <a:rPr lang="en-US" dirty="0" err="1"/>
              <a:t>Wampas</a:t>
            </a:r>
            <a:r>
              <a:rPr lang="en-US" dirty="0"/>
              <a:t> smell bad </a:t>
            </a:r>
            <a:r>
              <a:rPr lang="en-US" b="1" dirty="0"/>
              <a:t>and</a:t>
            </a:r>
            <a:r>
              <a:rPr lang="en-US" dirty="0"/>
              <a:t> </a:t>
            </a:r>
            <a:r>
              <a:rPr lang="en-US" dirty="0" err="1"/>
              <a:t>Tauntauns</a:t>
            </a:r>
            <a:r>
              <a:rPr lang="en-US" dirty="0"/>
              <a:t> are robots.” 	(This sentence is false)</a:t>
            </a:r>
          </a:p>
          <a:p>
            <a:r>
              <a:rPr lang="en-US" dirty="0"/>
              <a:t>P is false and Q is false:</a:t>
            </a:r>
            <a:br>
              <a:rPr lang="en-US" dirty="0"/>
            </a:br>
            <a:r>
              <a:rPr lang="en-US" dirty="0"/>
              <a:t>“</a:t>
            </a:r>
            <a:r>
              <a:rPr lang="en-US" dirty="0" err="1"/>
              <a:t>Wampas</a:t>
            </a:r>
            <a:r>
              <a:rPr lang="en-US" dirty="0"/>
              <a:t> smell good </a:t>
            </a:r>
            <a:r>
              <a:rPr lang="en-US" b="1" dirty="0"/>
              <a:t>and</a:t>
            </a:r>
            <a:r>
              <a:rPr lang="en-US" dirty="0"/>
              <a:t> </a:t>
            </a:r>
            <a:r>
              <a:rPr lang="en-US" dirty="0" err="1"/>
              <a:t>Tauntauns</a:t>
            </a:r>
            <a:r>
              <a:rPr lang="en-US" dirty="0"/>
              <a:t> are robots.” 	(This sentence is false)</a:t>
            </a:r>
            <a:endParaRPr lang="en-US" b="1" dirty="0"/>
          </a:p>
          <a:p>
            <a:endParaRPr lang="en-US" b="1" dirty="0"/>
          </a:p>
          <a:p>
            <a:endParaRPr lang="en-US" b="1" dirty="0"/>
          </a:p>
        </p:txBody>
      </p:sp>
    </p:spTree>
    <p:extLst>
      <p:ext uri="{BB962C8B-B14F-4D97-AF65-F5344CB8AC3E}">
        <p14:creationId xmlns:p14="http://schemas.microsoft.com/office/powerpoint/2010/main" val="32775328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4EED-6CA3-7440-8056-CCABE06AD5EC}"/>
              </a:ext>
            </a:extLst>
          </p:cNvPr>
          <p:cNvSpPr>
            <a:spLocks noGrp="1"/>
          </p:cNvSpPr>
          <p:nvPr>
            <p:ph type="title"/>
          </p:nvPr>
        </p:nvSpPr>
        <p:spPr/>
        <p:txBody>
          <a:bodyPr/>
          <a:lstStyle/>
          <a:p>
            <a:r>
              <a:rPr lang="en-US" dirty="0"/>
              <a:t>Truth Tables</a:t>
            </a:r>
          </a:p>
        </p:txBody>
      </p:sp>
      <p:graphicFrame>
        <p:nvGraphicFramePr>
          <p:cNvPr id="6" name="Table 8">
            <a:extLst>
              <a:ext uri="{FF2B5EF4-FFF2-40B4-BE49-F238E27FC236}">
                <a16:creationId xmlns:a16="http://schemas.microsoft.com/office/drawing/2014/main" id="{535224EF-705D-CC42-87D6-F2B1BE5E13B2}"/>
              </a:ext>
            </a:extLst>
          </p:cNvPr>
          <p:cNvGraphicFramePr>
            <a:graphicFrameLocks noGrp="1"/>
          </p:cNvGraphicFramePr>
          <p:nvPr>
            <p:extLst>
              <p:ext uri="{D42A27DB-BD31-4B8C-83A1-F6EECF244321}">
                <p14:modId xmlns:p14="http://schemas.microsoft.com/office/powerpoint/2010/main" val="382866369"/>
              </p:ext>
            </p:extLst>
          </p:nvPr>
        </p:nvGraphicFramePr>
        <p:xfrm>
          <a:off x="3187480" y="1295793"/>
          <a:ext cx="5378511" cy="2601200"/>
        </p:xfrm>
        <a:graphic>
          <a:graphicData uri="http://schemas.openxmlformats.org/drawingml/2006/table">
            <a:tbl>
              <a:tblPr firstRow="1" bandRow="1">
                <a:tableStyleId>{7E9639D4-E3E2-4D34-9284-5A2195B3D0D7}</a:tableStyleId>
              </a:tblPr>
              <a:tblGrid>
                <a:gridCol w="1792837">
                  <a:extLst>
                    <a:ext uri="{9D8B030D-6E8A-4147-A177-3AD203B41FA5}">
                      <a16:colId xmlns:a16="http://schemas.microsoft.com/office/drawing/2014/main" val="1461186399"/>
                    </a:ext>
                  </a:extLst>
                </a:gridCol>
                <a:gridCol w="1792837">
                  <a:extLst>
                    <a:ext uri="{9D8B030D-6E8A-4147-A177-3AD203B41FA5}">
                      <a16:colId xmlns:a16="http://schemas.microsoft.com/office/drawing/2014/main" val="1676719038"/>
                    </a:ext>
                  </a:extLst>
                </a:gridCol>
                <a:gridCol w="1792837">
                  <a:extLst>
                    <a:ext uri="{9D8B030D-6E8A-4147-A177-3AD203B41FA5}">
                      <a16:colId xmlns:a16="http://schemas.microsoft.com/office/drawing/2014/main" val="2297396825"/>
                    </a:ext>
                  </a:extLst>
                </a:gridCol>
              </a:tblGrid>
              <a:tr h="520240">
                <a:tc>
                  <a:txBody>
                    <a:bodyPr/>
                    <a:lstStyle/>
                    <a:p>
                      <a:r>
                        <a:rPr lang="en-US" dirty="0"/>
                        <a:t>P</a:t>
                      </a:r>
                    </a:p>
                  </a:txBody>
                  <a:tcPr/>
                </a:tc>
                <a:tc>
                  <a:txBody>
                    <a:bodyPr/>
                    <a:lstStyle/>
                    <a:p>
                      <a:r>
                        <a:rPr lang="en-US" dirty="0"/>
                        <a:t>Q</a:t>
                      </a:r>
                    </a:p>
                  </a:txBody>
                  <a:tcPr/>
                </a:tc>
                <a:tc>
                  <a:txBody>
                    <a:bodyPr/>
                    <a:lstStyle/>
                    <a:p>
                      <a:r>
                        <a:rPr lang="en-US" b="1" dirty="0"/>
                        <a:t>P ⋁ </a:t>
                      </a:r>
                      <a:r>
                        <a:rPr lang="en-US" dirty="0"/>
                        <a:t>Q</a:t>
                      </a:r>
                    </a:p>
                  </a:txBody>
                  <a:tcPr/>
                </a:tc>
                <a:extLst>
                  <a:ext uri="{0D108BD9-81ED-4DB2-BD59-A6C34878D82A}">
                    <a16:rowId xmlns:a16="http://schemas.microsoft.com/office/drawing/2014/main" val="1601883439"/>
                  </a:ext>
                </a:extLst>
              </a:tr>
              <a:tr h="520240">
                <a:tc>
                  <a:txBody>
                    <a:bodyPr/>
                    <a:lstStyle/>
                    <a:p>
                      <a:r>
                        <a:rPr lang="en-US" dirty="0"/>
                        <a:t>True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1672094859"/>
                  </a:ext>
                </a:extLst>
              </a:tr>
              <a:tr h="520240">
                <a:tc>
                  <a:txBody>
                    <a:bodyPr/>
                    <a:lstStyle/>
                    <a:p>
                      <a:r>
                        <a:rPr lang="en-US" dirty="0"/>
                        <a:t>True</a:t>
                      </a:r>
                    </a:p>
                  </a:txBody>
                  <a:tcPr>
                    <a:solidFill>
                      <a:schemeClr val="bg2"/>
                    </a:solidFill>
                  </a:tcPr>
                </a:tc>
                <a:tc>
                  <a:txBody>
                    <a:bodyPr/>
                    <a:lstStyle/>
                    <a:p>
                      <a:r>
                        <a:rPr lang="en-US" dirty="0"/>
                        <a:t>False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331856597"/>
                  </a:ext>
                </a:extLst>
              </a:tr>
              <a:tr h="520240">
                <a:tc>
                  <a:txBody>
                    <a:bodyPr/>
                    <a:lstStyle/>
                    <a:p>
                      <a:r>
                        <a:rPr lang="en-US" dirty="0"/>
                        <a:t>False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4072808572"/>
                  </a:ext>
                </a:extLst>
              </a:tr>
              <a:tr h="520240">
                <a:tc>
                  <a:txBody>
                    <a:bodyPr/>
                    <a:lstStyle/>
                    <a:p>
                      <a:r>
                        <a:rPr lang="en-US" dirty="0"/>
                        <a:t>False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805389245"/>
                  </a:ext>
                </a:extLst>
              </a:tr>
            </a:tbl>
          </a:graphicData>
        </a:graphic>
      </p:graphicFrame>
      <p:sp>
        <p:nvSpPr>
          <p:cNvPr id="7" name="TextBox 6">
            <a:extLst>
              <a:ext uri="{FF2B5EF4-FFF2-40B4-BE49-F238E27FC236}">
                <a16:creationId xmlns:a16="http://schemas.microsoft.com/office/drawing/2014/main" id="{4A692A3A-3958-7F46-A154-2074C4B43E7D}"/>
              </a:ext>
            </a:extLst>
          </p:cNvPr>
          <p:cNvSpPr txBox="1"/>
          <p:nvPr/>
        </p:nvSpPr>
        <p:spPr>
          <a:xfrm>
            <a:off x="3317203" y="952511"/>
            <a:ext cx="1502334" cy="369332"/>
          </a:xfrm>
          <a:prstGeom prst="rect">
            <a:avLst/>
          </a:prstGeom>
          <a:noFill/>
        </p:spPr>
        <p:txBody>
          <a:bodyPr wrap="none" rtlCol="0">
            <a:spAutoFit/>
          </a:bodyPr>
          <a:lstStyle/>
          <a:p>
            <a:r>
              <a:rPr lang="en-US" b="1" dirty="0"/>
              <a:t>Disjunction</a:t>
            </a:r>
          </a:p>
        </p:txBody>
      </p:sp>
      <p:sp>
        <p:nvSpPr>
          <p:cNvPr id="8" name="Content Placeholder 10">
            <a:extLst>
              <a:ext uri="{FF2B5EF4-FFF2-40B4-BE49-F238E27FC236}">
                <a16:creationId xmlns:a16="http://schemas.microsoft.com/office/drawing/2014/main" id="{14F4AFA8-839F-2145-B6A5-BC48BAB70AAD}"/>
              </a:ext>
            </a:extLst>
          </p:cNvPr>
          <p:cNvSpPr>
            <a:spLocks noGrp="1"/>
          </p:cNvSpPr>
          <p:nvPr>
            <p:ph idx="1"/>
          </p:nvPr>
        </p:nvSpPr>
        <p:spPr>
          <a:xfrm>
            <a:off x="618936" y="4298346"/>
            <a:ext cx="10734864" cy="2029301"/>
          </a:xfrm>
        </p:spPr>
        <p:txBody>
          <a:bodyPr/>
          <a:lstStyle/>
          <a:p>
            <a:r>
              <a:rPr lang="en-US" dirty="0"/>
              <a:t>P and Q are true:</a:t>
            </a:r>
            <a:br>
              <a:rPr lang="en-US" dirty="0"/>
            </a:br>
            <a:r>
              <a:rPr lang="en-US" dirty="0"/>
              <a:t>“</a:t>
            </a:r>
            <a:r>
              <a:rPr lang="en-US" dirty="0" err="1"/>
              <a:t>Wampas</a:t>
            </a:r>
            <a:r>
              <a:rPr lang="en-US" dirty="0"/>
              <a:t> smell bad </a:t>
            </a:r>
            <a:r>
              <a:rPr lang="en-US" b="1" dirty="0"/>
              <a:t>or</a:t>
            </a:r>
            <a:r>
              <a:rPr lang="en-US" dirty="0"/>
              <a:t> </a:t>
            </a:r>
            <a:r>
              <a:rPr lang="en-US" dirty="0" err="1"/>
              <a:t>Tauntauns</a:t>
            </a:r>
            <a:r>
              <a:rPr lang="en-US" dirty="0"/>
              <a:t> smell bad.” 	(This sentence is true)</a:t>
            </a:r>
          </a:p>
          <a:p>
            <a:r>
              <a:rPr lang="en-US" dirty="0"/>
              <a:t>P is true and Q is false:</a:t>
            </a:r>
            <a:br>
              <a:rPr lang="en-US" dirty="0"/>
            </a:br>
            <a:r>
              <a:rPr lang="en-US" dirty="0"/>
              <a:t>“</a:t>
            </a:r>
            <a:r>
              <a:rPr lang="en-US" dirty="0" err="1"/>
              <a:t>Wampas</a:t>
            </a:r>
            <a:r>
              <a:rPr lang="en-US" dirty="0"/>
              <a:t> smell bad </a:t>
            </a:r>
            <a:r>
              <a:rPr lang="en-US" b="1" dirty="0"/>
              <a:t>or</a:t>
            </a:r>
            <a:r>
              <a:rPr lang="en-US" dirty="0"/>
              <a:t> </a:t>
            </a:r>
            <a:r>
              <a:rPr lang="en-US" dirty="0" err="1"/>
              <a:t>Tauntauns</a:t>
            </a:r>
            <a:r>
              <a:rPr lang="en-US" dirty="0"/>
              <a:t> are robots.” 	(This sentence is true)</a:t>
            </a:r>
          </a:p>
          <a:p>
            <a:r>
              <a:rPr lang="en-US" dirty="0"/>
              <a:t>P is false and Q is false:</a:t>
            </a:r>
            <a:br>
              <a:rPr lang="en-US" dirty="0"/>
            </a:br>
            <a:r>
              <a:rPr lang="en-US" dirty="0"/>
              <a:t>“</a:t>
            </a:r>
            <a:r>
              <a:rPr lang="en-US" dirty="0" err="1"/>
              <a:t>Wampas</a:t>
            </a:r>
            <a:r>
              <a:rPr lang="en-US" dirty="0"/>
              <a:t> smell good </a:t>
            </a:r>
            <a:r>
              <a:rPr lang="en-US" b="1" dirty="0"/>
              <a:t>or</a:t>
            </a:r>
            <a:r>
              <a:rPr lang="en-US" dirty="0"/>
              <a:t> </a:t>
            </a:r>
            <a:r>
              <a:rPr lang="en-US" dirty="0" err="1"/>
              <a:t>Tauntauns</a:t>
            </a:r>
            <a:r>
              <a:rPr lang="en-US" dirty="0"/>
              <a:t> are robots.” 	(This sentence is false)</a:t>
            </a:r>
            <a:endParaRPr lang="en-US" b="1" dirty="0"/>
          </a:p>
          <a:p>
            <a:endParaRPr lang="en-US" b="1" dirty="0"/>
          </a:p>
          <a:p>
            <a:endParaRPr lang="en-US" b="1" dirty="0"/>
          </a:p>
        </p:txBody>
      </p:sp>
    </p:spTree>
    <p:extLst>
      <p:ext uri="{BB962C8B-B14F-4D97-AF65-F5344CB8AC3E}">
        <p14:creationId xmlns:p14="http://schemas.microsoft.com/office/powerpoint/2010/main" val="34769467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4EED-6CA3-7440-8056-CCABE06AD5EC}"/>
              </a:ext>
            </a:extLst>
          </p:cNvPr>
          <p:cNvSpPr>
            <a:spLocks noGrp="1"/>
          </p:cNvSpPr>
          <p:nvPr>
            <p:ph type="title"/>
          </p:nvPr>
        </p:nvSpPr>
        <p:spPr/>
        <p:txBody>
          <a:bodyPr/>
          <a:lstStyle/>
          <a:p>
            <a:r>
              <a:rPr lang="en-US" dirty="0"/>
              <a:t>Truth Tables</a:t>
            </a:r>
          </a:p>
        </p:txBody>
      </p:sp>
      <p:graphicFrame>
        <p:nvGraphicFramePr>
          <p:cNvPr id="6" name="Table 8">
            <a:extLst>
              <a:ext uri="{FF2B5EF4-FFF2-40B4-BE49-F238E27FC236}">
                <a16:creationId xmlns:a16="http://schemas.microsoft.com/office/drawing/2014/main" id="{535224EF-705D-CC42-87D6-F2B1BE5E13B2}"/>
              </a:ext>
            </a:extLst>
          </p:cNvPr>
          <p:cNvGraphicFramePr>
            <a:graphicFrameLocks noGrp="1"/>
          </p:cNvGraphicFramePr>
          <p:nvPr>
            <p:extLst>
              <p:ext uri="{D42A27DB-BD31-4B8C-83A1-F6EECF244321}">
                <p14:modId xmlns:p14="http://schemas.microsoft.com/office/powerpoint/2010/main" val="219558039"/>
              </p:ext>
            </p:extLst>
          </p:nvPr>
        </p:nvGraphicFramePr>
        <p:xfrm>
          <a:off x="3187480" y="1295793"/>
          <a:ext cx="5422563" cy="2308410"/>
        </p:xfrm>
        <a:graphic>
          <a:graphicData uri="http://schemas.openxmlformats.org/drawingml/2006/table">
            <a:tbl>
              <a:tblPr firstRow="1" bandRow="1">
                <a:tableStyleId>{7E9639D4-E3E2-4D34-9284-5A2195B3D0D7}</a:tableStyleId>
              </a:tblPr>
              <a:tblGrid>
                <a:gridCol w="1807521">
                  <a:extLst>
                    <a:ext uri="{9D8B030D-6E8A-4147-A177-3AD203B41FA5}">
                      <a16:colId xmlns:a16="http://schemas.microsoft.com/office/drawing/2014/main" val="1461186399"/>
                    </a:ext>
                  </a:extLst>
                </a:gridCol>
                <a:gridCol w="1807521">
                  <a:extLst>
                    <a:ext uri="{9D8B030D-6E8A-4147-A177-3AD203B41FA5}">
                      <a16:colId xmlns:a16="http://schemas.microsoft.com/office/drawing/2014/main" val="1676719038"/>
                    </a:ext>
                  </a:extLst>
                </a:gridCol>
                <a:gridCol w="1807521">
                  <a:extLst>
                    <a:ext uri="{9D8B030D-6E8A-4147-A177-3AD203B41FA5}">
                      <a16:colId xmlns:a16="http://schemas.microsoft.com/office/drawing/2014/main" val="2297396825"/>
                    </a:ext>
                  </a:extLst>
                </a:gridCol>
              </a:tblGrid>
              <a:tr h="461682">
                <a:tc>
                  <a:txBody>
                    <a:bodyPr/>
                    <a:lstStyle/>
                    <a:p>
                      <a:r>
                        <a:rPr lang="en-US" dirty="0"/>
                        <a:t>P</a:t>
                      </a:r>
                    </a:p>
                  </a:txBody>
                  <a:tcPr/>
                </a:tc>
                <a:tc>
                  <a:txBody>
                    <a:bodyPr/>
                    <a:lstStyle/>
                    <a:p>
                      <a:r>
                        <a:rPr lang="en-US" dirty="0"/>
                        <a:t>Q</a:t>
                      </a:r>
                    </a:p>
                  </a:txBody>
                  <a:tcPr/>
                </a:tc>
                <a:tc>
                  <a:txBody>
                    <a:bodyPr/>
                    <a:lstStyle/>
                    <a:p>
                      <a:r>
                        <a:rPr lang="en-US" b="1" dirty="0"/>
                        <a:t>P </a:t>
                      </a:r>
                      <a:r>
                        <a:rPr lang="en-US" dirty="0"/>
                        <a:t>⟹</a:t>
                      </a:r>
                      <a:r>
                        <a:rPr lang="en-US" b="1" dirty="0"/>
                        <a:t> </a:t>
                      </a:r>
                      <a:r>
                        <a:rPr lang="en-US" dirty="0"/>
                        <a:t>Q</a:t>
                      </a:r>
                    </a:p>
                  </a:txBody>
                  <a:tcPr/>
                </a:tc>
                <a:extLst>
                  <a:ext uri="{0D108BD9-81ED-4DB2-BD59-A6C34878D82A}">
                    <a16:rowId xmlns:a16="http://schemas.microsoft.com/office/drawing/2014/main" val="1601883439"/>
                  </a:ext>
                </a:extLst>
              </a:tr>
              <a:tr h="461682">
                <a:tc>
                  <a:txBody>
                    <a:bodyPr/>
                    <a:lstStyle/>
                    <a:p>
                      <a:r>
                        <a:rPr lang="en-US" dirty="0"/>
                        <a:t>True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1672094859"/>
                  </a:ext>
                </a:extLst>
              </a:tr>
              <a:tr h="461682">
                <a:tc>
                  <a:txBody>
                    <a:bodyPr/>
                    <a:lstStyle/>
                    <a:p>
                      <a:r>
                        <a:rPr lang="en-US" dirty="0"/>
                        <a:t>True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31856597"/>
                  </a:ext>
                </a:extLst>
              </a:tr>
              <a:tr h="461682">
                <a:tc>
                  <a:txBody>
                    <a:bodyPr/>
                    <a:lstStyle/>
                    <a:p>
                      <a:r>
                        <a:rPr lang="en-US" dirty="0"/>
                        <a:t>False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4072808572"/>
                  </a:ext>
                </a:extLst>
              </a:tr>
              <a:tr h="461682">
                <a:tc>
                  <a:txBody>
                    <a:bodyPr/>
                    <a:lstStyle/>
                    <a:p>
                      <a:r>
                        <a:rPr lang="en-US" dirty="0"/>
                        <a:t>False</a:t>
                      </a:r>
                    </a:p>
                  </a:txBody>
                  <a:tcPr>
                    <a:solidFill>
                      <a:schemeClr val="bg2"/>
                    </a:solidFill>
                  </a:tcPr>
                </a:tc>
                <a:tc>
                  <a:txBody>
                    <a:bodyPr/>
                    <a:lstStyle/>
                    <a:p>
                      <a:r>
                        <a:rPr lang="en-US" dirty="0"/>
                        <a:t>False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3805389245"/>
                  </a:ext>
                </a:extLst>
              </a:tr>
            </a:tbl>
          </a:graphicData>
        </a:graphic>
      </p:graphicFrame>
      <p:sp>
        <p:nvSpPr>
          <p:cNvPr id="7" name="TextBox 6">
            <a:extLst>
              <a:ext uri="{FF2B5EF4-FFF2-40B4-BE49-F238E27FC236}">
                <a16:creationId xmlns:a16="http://schemas.microsoft.com/office/drawing/2014/main" id="{4A692A3A-3958-7F46-A154-2074C4B43E7D}"/>
              </a:ext>
            </a:extLst>
          </p:cNvPr>
          <p:cNvSpPr txBox="1"/>
          <p:nvPr/>
        </p:nvSpPr>
        <p:spPr>
          <a:xfrm>
            <a:off x="3317203" y="952511"/>
            <a:ext cx="1519968" cy="369332"/>
          </a:xfrm>
          <a:prstGeom prst="rect">
            <a:avLst/>
          </a:prstGeom>
          <a:noFill/>
        </p:spPr>
        <p:txBody>
          <a:bodyPr wrap="none" rtlCol="0">
            <a:spAutoFit/>
          </a:bodyPr>
          <a:lstStyle/>
          <a:p>
            <a:r>
              <a:rPr lang="en-US" b="1" dirty="0"/>
              <a:t>Conditional</a:t>
            </a:r>
          </a:p>
        </p:txBody>
      </p:sp>
      <p:sp>
        <p:nvSpPr>
          <p:cNvPr id="8" name="Content Placeholder 10">
            <a:extLst>
              <a:ext uri="{FF2B5EF4-FFF2-40B4-BE49-F238E27FC236}">
                <a16:creationId xmlns:a16="http://schemas.microsoft.com/office/drawing/2014/main" id="{14F4AFA8-839F-2145-B6A5-BC48BAB70AAD}"/>
              </a:ext>
            </a:extLst>
          </p:cNvPr>
          <p:cNvSpPr>
            <a:spLocks noGrp="1"/>
          </p:cNvSpPr>
          <p:nvPr>
            <p:ph idx="1"/>
          </p:nvPr>
        </p:nvSpPr>
        <p:spPr>
          <a:xfrm>
            <a:off x="618936" y="3762819"/>
            <a:ext cx="11068030" cy="2564829"/>
          </a:xfrm>
        </p:spPr>
        <p:txBody>
          <a:bodyPr>
            <a:normAutofit fontScale="92500"/>
          </a:bodyPr>
          <a:lstStyle/>
          <a:p>
            <a:r>
              <a:rPr lang="en-US" dirty="0"/>
              <a:t>To understand why the conditional is defined this way assume that I tell you this P ⟹ Q: </a:t>
            </a:r>
            <a:br>
              <a:rPr lang="en-US" dirty="0"/>
            </a:br>
            <a:r>
              <a:rPr lang="en-US" b="1" dirty="0"/>
              <a:t>If you join the dark side then we will rule the galaxy together. </a:t>
            </a:r>
          </a:p>
          <a:p>
            <a:r>
              <a:rPr lang="en-US" dirty="0"/>
              <a:t>In which of these four scenario did I tell a lie?</a:t>
            </a:r>
          </a:p>
          <a:p>
            <a:pPr marL="457200" indent="-457200">
              <a:buFont typeface="+mj-lt"/>
              <a:buAutoNum type="arabicPeriod"/>
            </a:pPr>
            <a:r>
              <a:rPr lang="en-US" b="1" dirty="0"/>
              <a:t>You join the dark side, </a:t>
            </a:r>
            <a:r>
              <a:rPr lang="en-US" dirty="0"/>
              <a:t>and</a:t>
            </a:r>
            <a:r>
              <a:rPr lang="en-US" b="1" dirty="0"/>
              <a:t> we rule the galaxy together. </a:t>
            </a:r>
            <a:r>
              <a:rPr lang="en-US" dirty="0"/>
              <a:t>(Both P and Q are True)</a:t>
            </a:r>
          </a:p>
          <a:p>
            <a:pPr marL="457200" indent="-457200">
              <a:buFont typeface="+mj-lt"/>
              <a:buAutoNum type="arabicPeriod"/>
            </a:pPr>
            <a:r>
              <a:rPr lang="en-US" dirty="0"/>
              <a:t>You join the dark side, </a:t>
            </a:r>
            <a:r>
              <a:rPr lang="en-US" b="1" dirty="0"/>
              <a:t>but</a:t>
            </a:r>
            <a:r>
              <a:rPr lang="en-US" dirty="0"/>
              <a:t> we </a:t>
            </a:r>
            <a:r>
              <a:rPr lang="en-US" b="1" dirty="0"/>
              <a:t>don’t</a:t>
            </a:r>
            <a:r>
              <a:rPr lang="en-US" dirty="0"/>
              <a:t> rule the galaxy together. (P is True, Q is False)</a:t>
            </a:r>
          </a:p>
          <a:p>
            <a:pPr marL="457200" indent="-457200">
              <a:buFont typeface="+mj-lt"/>
              <a:buAutoNum type="arabicPeriod"/>
            </a:pPr>
            <a:r>
              <a:rPr lang="en-US" dirty="0"/>
              <a:t>You </a:t>
            </a:r>
            <a:r>
              <a:rPr lang="en-US" b="1" dirty="0"/>
              <a:t>don’t</a:t>
            </a:r>
            <a:r>
              <a:rPr lang="en-US" dirty="0"/>
              <a:t> join the dark side, </a:t>
            </a:r>
            <a:r>
              <a:rPr lang="en-US" b="1" dirty="0"/>
              <a:t>but</a:t>
            </a:r>
            <a:r>
              <a:rPr lang="en-US" dirty="0"/>
              <a:t> we </a:t>
            </a:r>
            <a:r>
              <a:rPr lang="en-US" b="1" dirty="0"/>
              <a:t>still</a:t>
            </a:r>
            <a:r>
              <a:rPr lang="en-US" dirty="0"/>
              <a:t> rule the galaxy together. (P is False, Q is True)</a:t>
            </a:r>
          </a:p>
          <a:p>
            <a:pPr marL="457200" indent="-457200">
              <a:buFont typeface="+mj-lt"/>
              <a:buAutoNum type="arabicPeriod"/>
            </a:pPr>
            <a:r>
              <a:rPr lang="en-US" dirty="0"/>
              <a:t>You </a:t>
            </a:r>
            <a:r>
              <a:rPr lang="en-US" b="1" dirty="0"/>
              <a:t>don’t</a:t>
            </a:r>
            <a:r>
              <a:rPr lang="en-US" dirty="0"/>
              <a:t> join the dark side, </a:t>
            </a:r>
            <a:r>
              <a:rPr lang="en-US" b="1" dirty="0"/>
              <a:t>and</a:t>
            </a:r>
            <a:r>
              <a:rPr lang="en-US" dirty="0"/>
              <a:t> we </a:t>
            </a:r>
            <a:r>
              <a:rPr lang="en-US" b="1" dirty="0"/>
              <a:t>don’t</a:t>
            </a:r>
            <a:r>
              <a:rPr lang="en-US" dirty="0"/>
              <a:t> rule the galaxy together. (P is False, Q is True)</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endParaRPr lang="en-US" b="1" dirty="0"/>
          </a:p>
          <a:p>
            <a:endParaRPr lang="en-US" b="1" dirty="0"/>
          </a:p>
        </p:txBody>
      </p:sp>
      <p:sp>
        <p:nvSpPr>
          <p:cNvPr id="10" name="Google Shape;75;g92b3bf485b_0_0">
            <a:extLst>
              <a:ext uri="{FF2B5EF4-FFF2-40B4-BE49-F238E27FC236}">
                <a16:creationId xmlns:a16="http://schemas.microsoft.com/office/drawing/2014/main" id="{E62C57F2-DCF6-8244-871F-E9E40207CECD}"/>
              </a:ext>
            </a:extLst>
          </p:cNvPr>
          <p:cNvSpPr/>
          <p:nvPr/>
        </p:nvSpPr>
        <p:spPr>
          <a:xfrm>
            <a:off x="8422903" y="1897016"/>
            <a:ext cx="3769097" cy="1786495"/>
          </a:xfrm>
          <a:prstGeom prst="wedgeRoundRectCallout">
            <a:avLst>
              <a:gd name="adj1" fmla="val -44346"/>
              <a:gd name="adj2" fmla="val 10149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Which of these scenarios did break my promise to you?</a:t>
            </a:r>
          </a:p>
        </p:txBody>
      </p:sp>
      <p:sp>
        <p:nvSpPr>
          <p:cNvPr id="11" name="Google Shape;75;g92b3bf485b_0_0">
            <a:extLst>
              <a:ext uri="{FF2B5EF4-FFF2-40B4-BE49-F238E27FC236}">
                <a16:creationId xmlns:a16="http://schemas.microsoft.com/office/drawing/2014/main" id="{92583EAC-CCFE-9648-97B4-FEBB6D4E9702}"/>
              </a:ext>
            </a:extLst>
          </p:cNvPr>
          <p:cNvSpPr/>
          <p:nvPr/>
        </p:nvSpPr>
        <p:spPr>
          <a:xfrm>
            <a:off x="9410978" y="4127854"/>
            <a:ext cx="2643434" cy="630991"/>
          </a:xfrm>
          <a:prstGeom prst="wedgeRoundRectCallout">
            <a:avLst>
              <a:gd name="adj1" fmla="val -64545"/>
              <a:gd name="adj2" fmla="val 150154"/>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This one.</a:t>
            </a:r>
          </a:p>
        </p:txBody>
      </p:sp>
    </p:spTree>
    <p:extLst>
      <p:ext uri="{BB962C8B-B14F-4D97-AF65-F5344CB8AC3E}">
        <p14:creationId xmlns:p14="http://schemas.microsoft.com/office/powerpoint/2010/main" val="3249899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84EED-6CA3-7440-8056-CCABE06AD5EC}"/>
              </a:ext>
            </a:extLst>
          </p:cNvPr>
          <p:cNvSpPr>
            <a:spLocks noGrp="1"/>
          </p:cNvSpPr>
          <p:nvPr>
            <p:ph type="title"/>
          </p:nvPr>
        </p:nvSpPr>
        <p:spPr/>
        <p:txBody>
          <a:bodyPr/>
          <a:lstStyle/>
          <a:p>
            <a:r>
              <a:rPr lang="en-US" dirty="0"/>
              <a:t>Truth Tables</a:t>
            </a:r>
          </a:p>
        </p:txBody>
      </p:sp>
      <p:graphicFrame>
        <p:nvGraphicFramePr>
          <p:cNvPr id="6" name="Table 8">
            <a:extLst>
              <a:ext uri="{FF2B5EF4-FFF2-40B4-BE49-F238E27FC236}">
                <a16:creationId xmlns:a16="http://schemas.microsoft.com/office/drawing/2014/main" id="{535224EF-705D-CC42-87D6-F2B1BE5E13B2}"/>
              </a:ext>
            </a:extLst>
          </p:cNvPr>
          <p:cNvGraphicFramePr>
            <a:graphicFrameLocks noGrp="1"/>
          </p:cNvGraphicFramePr>
          <p:nvPr>
            <p:extLst>
              <p:ext uri="{D42A27DB-BD31-4B8C-83A1-F6EECF244321}">
                <p14:modId xmlns:p14="http://schemas.microsoft.com/office/powerpoint/2010/main" val="1501359958"/>
              </p:ext>
            </p:extLst>
          </p:nvPr>
        </p:nvGraphicFramePr>
        <p:xfrm>
          <a:off x="3187480" y="1295793"/>
          <a:ext cx="5422563" cy="2308410"/>
        </p:xfrm>
        <a:graphic>
          <a:graphicData uri="http://schemas.openxmlformats.org/drawingml/2006/table">
            <a:tbl>
              <a:tblPr firstRow="1" bandRow="1">
                <a:tableStyleId>{7E9639D4-E3E2-4D34-9284-5A2195B3D0D7}</a:tableStyleId>
              </a:tblPr>
              <a:tblGrid>
                <a:gridCol w="1807521">
                  <a:extLst>
                    <a:ext uri="{9D8B030D-6E8A-4147-A177-3AD203B41FA5}">
                      <a16:colId xmlns:a16="http://schemas.microsoft.com/office/drawing/2014/main" val="1461186399"/>
                    </a:ext>
                  </a:extLst>
                </a:gridCol>
                <a:gridCol w="1807521">
                  <a:extLst>
                    <a:ext uri="{9D8B030D-6E8A-4147-A177-3AD203B41FA5}">
                      <a16:colId xmlns:a16="http://schemas.microsoft.com/office/drawing/2014/main" val="1676719038"/>
                    </a:ext>
                  </a:extLst>
                </a:gridCol>
                <a:gridCol w="1807521">
                  <a:extLst>
                    <a:ext uri="{9D8B030D-6E8A-4147-A177-3AD203B41FA5}">
                      <a16:colId xmlns:a16="http://schemas.microsoft.com/office/drawing/2014/main" val="2297396825"/>
                    </a:ext>
                  </a:extLst>
                </a:gridCol>
              </a:tblGrid>
              <a:tr h="461682">
                <a:tc>
                  <a:txBody>
                    <a:bodyPr/>
                    <a:lstStyle/>
                    <a:p>
                      <a:r>
                        <a:rPr lang="en-US" dirty="0"/>
                        <a:t>P</a:t>
                      </a:r>
                    </a:p>
                  </a:txBody>
                  <a:tcPr/>
                </a:tc>
                <a:tc>
                  <a:txBody>
                    <a:bodyPr/>
                    <a:lstStyle/>
                    <a:p>
                      <a:r>
                        <a:rPr lang="en-US" dirty="0"/>
                        <a:t>Q</a:t>
                      </a:r>
                    </a:p>
                  </a:txBody>
                  <a:tcPr/>
                </a:tc>
                <a:tc>
                  <a:txBody>
                    <a:bodyPr/>
                    <a:lstStyle/>
                    <a:p>
                      <a:r>
                        <a:rPr lang="en-US" b="1" dirty="0"/>
                        <a:t>P </a:t>
                      </a:r>
                      <a:r>
                        <a:rPr lang="en-US" dirty="0"/>
                        <a:t>⇔</a:t>
                      </a:r>
                      <a:r>
                        <a:rPr lang="en-US" b="1" dirty="0"/>
                        <a:t> </a:t>
                      </a:r>
                      <a:r>
                        <a:rPr lang="en-US" dirty="0"/>
                        <a:t>Q</a:t>
                      </a:r>
                    </a:p>
                  </a:txBody>
                  <a:tcPr/>
                </a:tc>
                <a:extLst>
                  <a:ext uri="{0D108BD9-81ED-4DB2-BD59-A6C34878D82A}">
                    <a16:rowId xmlns:a16="http://schemas.microsoft.com/office/drawing/2014/main" val="1601883439"/>
                  </a:ext>
                </a:extLst>
              </a:tr>
              <a:tr h="461682">
                <a:tc>
                  <a:txBody>
                    <a:bodyPr/>
                    <a:lstStyle/>
                    <a:p>
                      <a:r>
                        <a:rPr lang="en-US" dirty="0"/>
                        <a:t>True</a:t>
                      </a:r>
                    </a:p>
                  </a:txBody>
                  <a:tcPr>
                    <a:solidFill>
                      <a:schemeClr val="bg2"/>
                    </a:solidFill>
                  </a:tcPr>
                </a:tc>
                <a:tc>
                  <a:txBody>
                    <a:bodyPr/>
                    <a:lstStyle/>
                    <a:p>
                      <a:r>
                        <a:rPr lang="en-US" dirty="0"/>
                        <a:t>True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1672094859"/>
                  </a:ext>
                </a:extLst>
              </a:tr>
              <a:tr h="461682">
                <a:tc>
                  <a:txBody>
                    <a:bodyPr/>
                    <a:lstStyle/>
                    <a:p>
                      <a:r>
                        <a:rPr lang="en-US" dirty="0"/>
                        <a:t>True</a:t>
                      </a:r>
                    </a:p>
                  </a:txBody>
                  <a:tcPr>
                    <a:solidFill>
                      <a:schemeClr val="bg2"/>
                    </a:solidFill>
                  </a:tcPr>
                </a:tc>
                <a:tc>
                  <a:txBody>
                    <a:bodyPr/>
                    <a:lstStyle/>
                    <a:p>
                      <a:r>
                        <a:rPr lang="en-US" dirty="0"/>
                        <a:t>False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331856597"/>
                  </a:ext>
                </a:extLst>
              </a:tr>
              <a:tr h="461682">
                <a:tc>
                  <a:txBody>
                    <a:bodyPr/>
                    <a:lstStyle/>
                    <a:p>
                      <a:r>
                        <a:rPr lang="en-US" dirty="0"/>
                        <a:t>False</a:t>
                      </a:r>
                    </a:p>
                  </a:txBody>
                  <a:tcPr>
                    <a:solidFill>
                      <a:schemeClr val="bg2"/>
                    </a:solidFill>
                  </a:tcPr>
                </a:tc>
                <a:tc>
                  <a:txBody>
                    <a:bodyPr/>
                    <a:lstStyle/>
                    <a:p>
                      <a:r>
                        <a:rPr lang="en-US" dirty="0"/>
                        <a:t>True</a:t>
                      </a:r>
                    </a:p>
                  </a:txBody>
                  <a:tcPr>
                    <a:solidFill>
                      <a:schemeClr val="bg1"/>
                    </a:solidFill>
                  </a:tcPr>
                </a:tc>
                <a:tc>
                  <a:txBody>
                    <a:bodyPr/>
                    <a:lstStyle/>
                    <a:p>
                      <a:r>
                        <a:rPr lang="en-US" dirty="0"/>
                        <a:t>False</a:t>
                      </a:r>
                    </a:p>
                  </a:txBody>
                  <a:tcPr>
                    <a:solidFill>
                      <a:schemeClr val="bg2"/>
                    </a:solidFill>
                  </a:tcPr>
                </a:tc>
                <a:extLst>
                  <a:ext uri="{0D108BD9-81ED-4DB2-BD59-A6C34878D82A}">
                    <a16:rowId xmlns:a16="http://schemas.microsoft.com/office/drawing/2014/main" val="4072808572"/>
                  </a:ext>
                </a:extLst>
              </a:tr>
              <a:tr h="461682">
                <a:tc>
                  <a:txBody>
                    <a:bodyPr/>
                    <a:lstStyle/>
                    <a:p>
                      <a:r>
                        <a:rPr lang="en-US" dirty="0"/>
                        <a:t>False</a:t>
                      </a:r>
                    </a:p>
                  </a:txBody>
                  <a:tcPr>
                    <a:solidFill>
                      <a:schemeClr val="bg2"/>
                    </a:solidFill>
                  </a:tcPr>
                </a:tc>
                <a:tc>
                  <a:txBody>
                    <a:bodyPr/>
                    <a:lstStyle/>
                    <a:p>
                      <a:r>
                        <a:rPr lang="en-US" dirty="0"/>
                        <a:t>False</a:t>
                      </a:r>
                    </a:p>
                  </a:txBody>
                  <a:tcPr>
                    <a:solidFill>
                      <a:schemeClr val="bg1"/>
                    </a:solidFill>
                  </a:tcPr>
                </a:tc>
                <a:tc>
                  <a:txBody>
                    <a:bodyPr/>
                    <a:lstStyle/>
                    <a:p>
                      <a:r>
                        <a:rPr lang="en-US" dirty="0"/>
                        <a:t>True</a:t>
                      </a:r>
                    </a:p>
                  </a:txBody>
                  <a:tcPr>
                    <a:solidFill>
                      <a:schemeClr val="bg2"/>
                    </a:solidFill>
                  </a:tcPr>
                </a:tc>
                <a:extLst>
                  <a:ext uri="{0D108BD9-81ED-4DB2-BD59-A6C34878D82A}">
                    <a16:rowId xmlns:a16="http://schemas.microsoft.com/office/drawing/2014/main" val="3805389245"/>
                  </a:ext>
                </a:extLst>
              </a:tr>
            </a:tbl>
          </a:graphicData>
        </a:graphic>
      </p:graphicFrame>
      <p:sp>
        <p:nvSpPr>
          <p:cNvPr id="7" name="TextBox 6">
            <a:extLst>
              <a:ext uri="{FF2B5EF4-FFF2-40B4-BE49-F238E27FC236}">
                <a16:creationId xmlns:a16="http://schemas.microsoft.com/office/drawing/2014/main" id="{4A692A3A-3958-7F46-A154-2074C4B43E7D}"/>
              </a:ext>
            </a:extLst>
          </p:cNvPr>
          <p:cNvSpPr txBox="1"/>
          <p:nvPr/>
        </p:nvSpPr>
        <p:spPr>
          <a:xfrm>
            <a:off x="3317203" y="952511"/>
            <a:ext cx="1745991" cy="369332"/>
          </a:xfrm>
          <a:prstGeom prst="rect">
            <a:avLst/>
          </a:prstGeom>
          <a:noFill/>
        </p:spPr>
        <p:txBody>
          <a:bodyPr wrap="none" rtlCol="0">
            <a:spAutoFit/>
          </a:bodyPr>
          <a:lstStyle/>
          <a:p>
            <a:r>
              <a:rPr lang="en-US" b="1" dirty="0"/>
              <a:t>Biconditional</a:t>
            </a:r>
          </a:p>
        </p:txBody>
      </p:sp>
      <p:sp>
        <p:nvSpPr>
          <p:cNvPr id="8" name="Content Placeholder 10">
            <a:extLst>
              <a:ext uri="{FF2B5EF4-FFF2-40B4-BE49-F238E27FC236}">
                <a16:creationId xmlns:a16="http://schemas.microsoft.com/office/drawing/2014/main" id="{14F4AFA8-839F-2145-B6A5-BC48BAB70AAD}"/>
              </a:ext>
            </a:extLst>
          </p:cNvPr>
          <p:cNvSpPr>
            <a:spLocks noGrp="1"/>
          </p:cNvSpPr>
          <p:nvPr>
            <p:ph idx="1"/>
          </p:nvPr>
        </p:nvSpPr>
        <p:spPr>
          <a:xfrm>
            <a:off x="260305" y="3762819"/>
            <a:ext cx="12080758" cy="2564829"/>
          </a:xfrm>
        </p:spPr>
        <p:txBody>
          <a:bodyPr>
            <a:normAutofit/>
          </a:bodyPr>
          <a:lstStyle/>
          <a:p>
            <a:r>
              <a:rPr lang="en-US" dirty="0"/>
              <a:t>I tell you: The Death Star can be destroyed </a:t>
            </a:r>
            <a:r>
              <a:rPr lang="en-US" b="1" dirty="0"/>
              <a:t>if and only if </a:t>
            </a:r>
            <a:r>
              <a:rPr lang="en-US" dirty="0"/>
              <a:t>your missile hits its vulnerable spot</a:t>
            </a:r>
            <a:r>
              <a:rPr lang="en-US" b="1" dirty="0"/>
              <a:t>. </a:t>
            </a:r>
            <a:endParaRPr lang="en-US" dirty="0"/>
          </a:p>
          <a:p>
            <a:pPr marL="457200" indent="-457200">
              <a:buFont typeface="+mj-lt"/>
              <a:buAutoNum type="arabicPeriod"/>
            </a:pPr>
            <a:r>
              <a:rPr lang="en-US" b="1" dirty="0"/>
              <a:t>The Death Star is destroyed, </a:t>
            </a:r>
            <a:r>
              <a:rPr lang="en-US" dirty="0"/>
              <a:t>and</a:t>
            </a:r>
            <a:r>
              <a:rPr lang="en-US" b="1" dirty="0"/>
              <a:t> you hit the vulnerable spot. </a:t>
            </a:r>
            <a:r>
              <a:rPr lang="en-US" dirty="0"/>
              <a:t>(Both P and Q are True)</a:t>
            </a:r>
          </a:p>
          <a:p>
            <a:pPr marL="457200" indent="-457200">
              <a:buFont typeface="+mj-lt"/>
              <a:buAutoNum type="arabicPeriod"/>
            </a:pPr>
            <a:r>
              <a:rPr lang="en-US" dirty="0"/>
              <a:t>The Death Star </a:t>
            </a:r>
            <a:r>
              <a:rPr lang="en-US" b="1" dirty="0"/>
              <a:t>is</a:t>
            </a:r>
            <a:r>
              <a:rPr lang="en-US" dirty="0"/>
              <a:t> destroyed, </a:t>
            </a:r>
            <a:r>
              <a:rPr lang="en-US" b="1" dirty="0"/>
              <a:t>but</a:t>
            </a:r>
            <a:r>
              <a:rPr lang="en-US" dirty="0"/>
              <a:t> you </a:t>
            </a:r>
            <a:r>
              <a:rPr lang="en-US" b="1" dirty="0"/>
              <a:t>didn’t</a:t>
            </a:r>
            <a:r>
              <a:rPr lang="en-US" dirty="0"/>
              <a:t> hit its vulnerable spot. (P is True, Q is False)</a:t>
            </a:r>
          </a:p>
          <a:p>
            <a:pPr marL="457200" indent="-457200">
              <a:buFont typeface="+mj-lt"/>
              <a:buAutoNum type="arabicPeriod"/>
            </a:pPr>
            <a:r>
              <a:rPr lang="en-US" dirty="0"/>
              <a:t>The Death Star </a:t>
            </a:r>
            <a:r>
              <a:rPr lang="en-US" b="1" dirty="0"/>
              <a:t>isn’t </a:t>
            </a:r>
            <a:r>
              <a:rPr lang="en-US" dirty="0"/>
              <a:t>destroyed, </a:t>
            </a:r>
            <a:r>
              <a:rPr lang="en-US" b="1" dirty="0"/>
              <a:t>but</a:t>
            </a:r>
            <a:r>
              <a:rPr lang="en-US" dirty="0"/>
              <a:t> you </a:t>
            </a:r>
            <a:r>
              <a:rPr lang="en-US" b="1" dirty="0"/>
              <a:t>did</a:t>
            </a:r>
            <a:r>
              <a:rPr lang="en-US" dirty="0"/>
              <a:t> hit its vulnerable spot. (P is False, Q is True)</a:t>
            </a:r>
          </a:p>
          <a:p>
            <a:pPr marL="457200" indent="-457200">
              <a:buFont typeface="+mj-lt"/>
              <a:buAutoNum type="arabicPeriod"/>
            </a:pPr>
            <a:r>
              <a:rPr lang="en-US" dirty="0"/>
              <a:t>The Death Star </a:t>
            </a:r>
            <a:r>
              <a:rPr lang="en-US" b="1" dirty="0"/>
              <a:t>isn’t </a:t>
            </a:r>
            <a:r>
              <a:rPr lang="en-US" dirty="0"/>
              <a:t>destroyed, </a:t>
            </a:r>
            <a:r>
              <a:rPr lang="en-US" b="1" dirty="0"/>
              <a:t>and</a:t>
            </a:r>
            <a:r>
              <a:rPr lang="en-US" dirty="0"/>
              <a:t> you </a:t>
            </a:r>
            <a:r>
              <a:rPr lang="en-US" b="1" dirty="0"/>
              <a:t>also didn’t</a:t>
            </a:r>
            <a:r>
              <a:rPr lang="en-US" dirty="0"/>
              <a:t> hit its vulnerable spot. (P is False, Q is False)</a:t>
            </a: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endParaRPr lang="en-US" b="1" dirty="0"/>
          </a:p>
          <a:p>
            <a:endParaRPr lang="en-US" b="1" dirty="0"/>
          </a:p>
        </p:txBody>
      </p:sp>
      <p:sp>
        <p:nvSpPr>
          <p:cNvPr id="9" name="Google Shape;75;g92b3bf485b_0_0">
            <a:extLst>
              <a:ext uri="{FF2B5EF4-FFF2-40B4-BE49-F238E27FC236}">
                <a16:creationId xmlns:a16="http://schemas.microsoft.com/office/drawing/2014/main" id="{09972E74-1858-4642-B6D5-D3FC96B43F48}"/>
              </a:ext>
            </a:extLst>
          </p:cNvPr>
          <p:cNvSpPr/>
          <p:nvPr/>
        </p:nvSpPr>
        <p:spPr>
          <a:xfrm>
            <a:off x="7554164" y="116292"/>
            <a:ext cx="2757865" cy="893774"/>
          </a:xfrm>
          <a:prstGeom prst="wedgeRoundRectCallout">
            <a:avLst>
              <a:gd name="adj1" fmla="val -44346"/>
              <a:gd name="adj2" fmla="val 10149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Shorthand for P</a:t>
            </a:r>
            <a:r>
              <a:rPr lang="en-US" sz="2800" b="1" dirty="0"/>
              <a:t>⟹Q </a:t>
            </a:r>
            <a:r>
              <a:rPr lang="en-US" sz="2800" dirty="0"/>
              <a:t>⋀</a:t>
            </a:r>
            <a:r>
              <a:rPr lang="en-US" sz="2800" b="1" dirty="0"/>
              <a:t> Q⟹P</a:t>
            </a:r>
            <a:endParaRPr lang="en-US" sz="2500" b="1" dirty="0">
              <a:latin typeface="Open Sans"/>
              <a:ea typeface="Open Sans"/>
              <a:cs typeface="Open Sans"/>
              <a:sym typeface="Open Sans"/>
            </a:endParaRPr>
          </a:p>
        </p:txBody>
      </p:sp>
    </p:spTree>
    <p:extLst>
      <p:ext uri="{BB962C8B-B14F-4D97-AF65-F5344CB8AC3E}">
        <p14:creationId xmlns:p14="http://schemas.microsoft.com/office/powerpoint/2010/main" val="2931504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81B4BDE-F32E-A34F-88D0-25EDA1F94F45}"/>
              </a:ext>
            </a:extLst>
          </p:cNvPr>
          <p:cNvSpPr>
            <a:spLocks noGrp="1"/>
          </p:cNvSpPr>
          <p:nvPr>
            <p:ph type="title"/>
          </p:nvPr>
        </p:nvSpPr>
        <p:spPr/>
        <p:txBody>
          <a:bodyPr/>
          <a:lstStyle/>
          <a:p>
            <a:r>
              <a:rPr lang="en-US" dirty="0"/>
              <a:t>Propositional Logic</a:t>
            </a:r>
          </a:p>
        </p:txBody>
      </p:sp>
      <p:sp>
        <p:nvSpPr>
          <p:cNvPr id="6" name="Content Placeholder 5">
            <a:extLst>
              <a:ext uri="{FF2B5EF4-FFF2-40B4-BE49-F238E27FC236}">
                <a16:creationId xmlns:a16="http://schemas.microsoft.com/office/drawing/2014/main" id="{CC2EBFA0-9C58-0242-8CCD-E6F0827AD657}"/>
              </a:ext>
            </a:extLst>
          </p:cNvPr>
          <p:cNvSpPr>
            <a:spLocks noGrp="1"/>
          </p:cNvSpPr>
          <p:nvPr>
            <p:ph idx="1"/>
          </p:nvPr>
        </p:nvSpPr>
        <p:spPr/>
        <p:txBody>
          <a:bodyPr/>
          <a:lstStyle/>
          <a:p>
            <a:pPr marL="342900" indent="-342900">
              <a:buFont typeface="Arial" panose="020B0604020202020204" pitchFamily="34" charset="0"/>
              <a:buChar char="•"/>
            </a:pPr>
            <a:r>
              <a:rPr lang="en-US" dirty="0"/>
              <a:t>Atomic sentences and logical connectives define the </a:t>
            </a:r>
            <a:r>
              <a:rPr lang="en-US" b="1" dirty="0"/>
              <a:t>syntax </a:t>
            </a:r>
            <a:r>
              <a:rPr lang="en-US" dirty="0"/>
              <a:t>of propositional logic and specifies which sentences are well-formed</a:t>
            </a:r>
          </a:p>
          <a:p>
            <a:pPr marL="342900" indent="-342900">
              <a:buFont typeface="Arial" panose="020B0604020202020204" pitchFamily="34" charset="0"/>
              <a:buChar char="•"/>
            </a:pPr>
            <a:r>
              <a:rPr lang="en-US" dirty="0"/>
              <a:t>Truth tables define the </a:t>
            </a:r>
            <a:r>
              <a:rPr lang="en-US" b="1" dirty="0"/>
              <a:t>semantics</a:t>
            </a:r>
            <a:r>
              <a:rPr lang="en-US" dirty="0"/>
              <a:t> of the sentences, which is their </a:t>
            </a:r>
            <a:r>
              <a:rPr lang="en-US" b="1" dirty="0"/>
              <a:t>meaning</a:t>
            </a:r>
          </a:p>
          <a:p>
            <a:pPr marL="342900" indent="-342900">
              <a:buFont typeface="Arial" panose="020B0604020202020204" pitchFamily="34" charset="0"/>
              <a:buChar char="•"/>
            </a:pPr>
            <a:r>
              <a:rPr lang="en-US" dirty="0"/>
              <a:t>The semantics defines the </a:t>
            </a:r>
            <a:r>
              <a:rPr lang="en-US" b="1" dirty="0"/>
              <a:t>truth </a:t>
            </a:r>
            <a:r>
              <a:rPr lang="en-US" dirty="0"/>
              <a:t>of each sentence with respect to a </a:t>
            </a:r>
            <a:r>
              <a:rPr lang="en-US" b="1" dirty="0"/>
              <a:t>possible world, </a:t>
            </a:r>
            <a:r>
              <a:rPr lang="en-US" dirty="0"/>
              <a:t>which we will often call a </a:t>
            </a:r>
            <a:r>
              <a:rPr lang="en-US" b="1" dirty="0"/>
              <a:t>model</a:t>
            </a:r>
            <a:r>
              <a:rPr lang="en-US" dirty="0"/>
              <a:t>.</a:t>
            </a:r>
          </a:p>
          <a:p>
            <a:pPr marL="342900" indent="-342900">
              <a:buFont typeface="Arial" panose="020B0604020202020204" pitchFamily="34" charset="0"/>
              <a:buChar char="•"/>
            </a:pPr>
            <a:r>
              <a:rPr lang="en-US" dirty="0"/>
              <a:t>Our agent can maintain a </a:t>
            </a:r>
            <a:r>
              <a:rPr lang="en-US" b="1" dirty="0"/>
              <a:t>knowledge base </a:t>
            </a:r>
            <a:r>
              <a:rPr lang="en-US" dirty="0"/>
              <a:t>which contains a set sentences whose truth value is known.</a:t>
            </a:r>
          </a:p>
          <a:p>
            <a:endParaRPr lang="en-US" dirty="0"/>
          </a:p>
        </p:txBody>
      </p:sp>
    </p:spTree>
    <p:extLst>
      <p:ext uri="{BB962C8B-B14F-4D97-AF65-F5344CB8AC3E}">
        <p14:creationId xmlns:p14="http://schemas.microsoft.com/office/powerpoint/2010/main" val="28052507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CD9AF-D3C5-AE4E-8728-E6EA2E4403BE}"/>
              </a:ext>
            </a:extLst>
          </p:cNvPr>
          <p:cNvSpPr>
            <a:spLocks noGrp="1"/>
          </p:cNvSpPr>
          <p:nvPr>
            <p:ph type="title"/>
          </p:nvPr>
        </p:nvSpPr>
        <p:spPr/>
        <p:txBody>
          <a:bodyPr/>
          <a:lstStyle/>
          <a:p>
            <a:r>
              <a:rPr lang="en-US" dirty="0"/>
              <a:t>Knowledge Bases</a:t>
            </a:r>
          </a:p>
        </p:txBody>
      </p:sp>
      <p:sp>
        <p:nvSpPr>
          <p:cNvPr id="3" name="Text Placeholder 2">
            <a:extLst>
              <a:ext uri="{FF2B5EF4-FFF2-40B4-BE49-F238E27FC236}">
                <a16:creationId xmlns:a16="http://schemas.microsoft.com/office/drawing/2014/main" id="{CF706DAA-C29B-3D4E-A1FA-78DB9B5CA6A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200529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idx="4294967295"/>
          </p:nvPr>
        </p:nvSpPr>
        <p:spPr>
          <a:xfrm>
            <a:off x="0" y="365125"/>
            <a:ext cx="10953750" cy="771525"/>
          </a:xfrm>
        </p:spPr>
        <p:txBody>
          <a:bodyPr/>
          <a:lstStyle/>
          <a:p>
            <a:r>
              <a:rPr lang="en-US" dirty="0"/>
              <a:t>A Simple Knowledge Base</a:t>
            </a:r>
          </a:p>
        </p:txBody>
      </p:sp>
      <p:sp>
        <p:nvSpPr>
          <p:cNvPr id="3" name="Content Placeholder 2">
            <a:extLst>
              <a:ext uri="{FF2B5EF4-FFF2-40B4-BE49-F238E27FC236}">
                <a16:creationId xmlns:a16="http://schemas.microsoft.com/office/drawing/2014/main" id="{779627AF-ABAE-AA42-94BA-B64EF5AD1BC9}"/>
              </a:ext>
            </a:extLst>
          </p:cNvPr>
          <p:cNvSpPr>
            <a:spLocks noGrp="1"/>
          </p:cNvSpPr>
          <p:nvPr>
            <p:ph idx="4294967295"/>
          </p:nvPr>
        </p:nvSpPr>
        <p:spPr>
          <a:xfrm>
            <a:off x="0" y="1347788"/>
            <a:ext cx="10515600" cy="4794250"/>
          </a:xfrm>
        </p:spPr>
        <p:txBody>
          <a:bodyPr>
            <a:normAutofit/>
          </a:bodyPr>
          <a:lstStyle/>
          <a:p>
            <a:r>
              <a:rPr lang="en-US" dirty="0"/>
              <a:t>We can construct a knowledge base for </a:t>
            </a:r>
            <a:r>
              <a:rPr lang="en-US" dirty="0" err="1"/>
              <a:t>Wampa</a:t>
            </a:r>
            <a:r>
              <a:rPr lang="en-US" dirty="0"/>
              <a:t> World.  </a:t>
            </a:r>
            <a:br>
              <a:rPr lang="en-US" dirty="0"/>
            </a:br>
            <a:r>
              <a:rPr lang="en-US" dirty="0"/>
              <a:t>Let’s start with a set of symbols for each location [</a:t>
            </a:r>
            <a:r>
              <a:rPr lang="en-US" dirty="0" err="1"/>
              <a:t>x,y</a:t>
            </a:r>
            <a:r>
              <a:rPr lang="en-US" dirty="0"/>
              <a:t>]:</a:t>
            </a:r>
          </a:p>
          <a:p>
            <a:pPr marL="342900" indent="-342900">
              <a:buFont typeface="Arial" panose="020B0604020202020204" pitchFamily="34" charset="0"/>
              <a:buChar char="•"/>
            </a:pPr>
            <a:endParaRPr lang="en-US" dirty="0"/>
          </a:p>
        </p:txBody>
      </p:sp>
      <p:grpSp>
        <p:nvGrpSpPr>
          <p:cNvPr id="21" name="Group 20">
            <a:extLst>
              <a:ext uri="{FF2B5EF4-FFF2-40B4-BE49-F238E27FC236}">
                <a16:creationId xmlns:a16="http://schemas.microsoft.com/office/drawing/2014/main" id="{20921D0D-EEB2-C84E-9016-0A0BC3624AB8}"/>
              </a:ext>
            </a:extLst>
          </p:cNvPr>
          <p:cNvGrpSpPr/>
          <p:nvPr/>
        </p:nvGrpSpPr>
        <p:grpSpPr>
          <a:xfrm>
            <a:off x="210433" y="2931134"/>
            <a:ext cx="3701260" cy="1620189"/>
            <a:chOff x="940703" y="2352695"/>
            <a:chExt cx="3701260" cy="1620189"/>
          </a:xfrm>
        </p:grpSpPr>
        <p:grpSp>
          <p:nvGrpSpPr>
            <p:cNvPr id="13" name="Group 12">
              <a:extLst>
                <a:ext uri="{FF2B5EF4-FFF2-40B4-BE49-F238E27FC236}">
                  <a16:creationId xmlns:a16="http://schemas.microsoft.com/office/drawing/2014/main" id="{191E84D7-0B3C-5545-BADD-7D0C6F50A630}"/>
                </a:ext>
              </a:extLst>
            </p:cNvPr>
            <p:cNvGrpSpPr/>
            <p:nvPr/>
          </p:nvGrpSpPr>
          <p:grpSpPr>
            <a:xfrm>
              <a:off x="3103067" y="2365569"/>
              <a:ext cx="1538896" cy="1607315"/>
              <a:chOff x="4752036" y="1995221"/>
              <a:chExt cx="1538896" cy="1607315"/>
            </a:xfrm>
          </p:grpSpPr>
          <p:grpSp>
            <p:nvGrpSpPr>
              <p:cNvPr id="6" name="Group 5">
                <a:extLst>
                  <a:ext uri="{FF2B5EF4-FFF2-40B4-BE49-F238E27FC236}">
                    <a16:creationId xmlns:a16="http://schemas.microsoft.com/office/drawing/2014/main" id="{BF248C56-ECC0-1747-91D9-68BE93B0C8AA}"/>
                  </a:ext>
                </a:extLst>
              </p:cNvPr>
              <p:cNvGrpSpPr/>
              <p:nvPr/>
            </p:nvGrpSpPr>
            <p:grpSpPr>
              <a:xfrm>
                <a:off x="5024014" y="1995221"/>
                <a:ext cx="1266918" cy="1266918"/>
                <a:chOff x="7914618" y="2162082"/>
                <a:chExt cx="1266918" cy="1266918"/>
              </a:xfrm>
            </p:grpSpPr>
            <p:sp>
              <p:nvSpPr>
                <p:cNvPr id="4" name="Rectangle 3">
                  <a:extLst>
                    <a:ext uri="{FF2B5EF4-FFF2-40B4-BE49-F238E27FC236}">
                      <a16:creationId xmlns:a16="http://schemas.microsoft.com/office/drawing/2014/main" id="{D850BC1A-328E-7140-B736-9597DFE02074}"/>
                    </a:ext>
                  </a:extLst>
                </p:cNvPr>
                <p:cNvSpPr/>
                <p:nvPr/>
              </p:nvSpPr>
              <p:spPr>
                <a:xfrm>
                  <a:off x="7914618" y="216208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BB900F3D-2F23-0C42-88DA-C94974699147}"/>
                    </a:ext>
                  </a:extLst>
                </p:cNvPr>
                <p:cNvSpPr/>
                <p:nvPr/>
              </p:nvSpPr>
              <p:spPr>
                <a:xfrm>
                  <a:off x="8035586" y="229765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grpSp>
          <p:sp>
            <p:nvSpPr>
              <p:cNvPr id="11" name="TextBox 10">
                <a:extLst>
                  <a:ext uri="{FF2B5EF4-FFF2-40B4-BE49-F238E27FC236}">
                    <a16:creationId xmlns:a16="http://schemas.microsoft.com/office/drawing/2014/main" id="{AF4C8440-EAAE-164C-B5B1-5A744A0080C7}"/>
                  </a:ext>
                </a:extLst>
              </p:cNvPr>
              <p:cNvSpPr txBox="1"/>
              <p:nvPr/>
            </p:nvSpPr>
            <p:spPr>
              <a:xfrm>
                <a:off x="5584606" y="3233204"/>
                <a:ext cx="304892" cy="369332"/>
              </a:xfrm>
              <a:prstGeom prst="rect">
                <a:avLst/>
              </a:prstGeom>
              <a:noFill/>
            </p:spPr>
            <p:txBody>
              <a:bodyPr wrap="none" rtlCol="0">
                <a:spAutoFit/>
              </a:bodyPr>
              <a:lstStyle/>
              <a:p>
                <a:r>
                  <a:rPr lang="en-US" dirty="0">
                    <a:solidFill>
                      <a:schemeClr val="bg2"/>
                    </a:solidFill>
                  </a:rPr>
                  <a:t>x</a:t>
                </a:r>
              </a:p>
            </p:txBody>
          </p:sp>
          <p:sp>
            <p:nvSpPr>
              <p:cNvPr id="12" name="TextBox 11">
                <a:extLst>
                  <a:ext uri="{FF2B5EF4-FFF2-40B4-BE49-F238E27FC236}">
                    <a16:creationId xmlns:a16="http://schemas.microsoft.com/office/drawing/2014/main" id="{A8474122-3CFE-BC41-AC34-52CC9E468DF9}"/>
                  </a:ext>
                </a:extLst>
              </p:cNvPr>
              <p:cNvSpPr txBox="1"/>
              <p:nvPr/>
            </p:nvSpPr>
            <p:spPr>
              <a:xfrm>
                <a:off x="4752036" y="2374086"/>
                <a:ext cx="301686" cy="369332"/>
              </a:xfrm>
              <a:prstGeom prst="rect">
                <a:avLst/>
              </a:prstGeom>
              <a:noFill/>
            </p:spPr>
            <p:txBody>
              <a:bodyPr wrap="none" rtlCol="0">
                <a:spAutoFit/>
              </a:bodyPr>
              <a:lstStyle/>
              <a:p>
                <a:r>
                  <a:rPr lang="en-US" dirty="0">
                    <a:solidFill>
                      <a:schemeClr val="bg2"/>
                    </a:solidFill>
                  </a:rPr>
                  <a:t>y</a:t>
                </a:r>
              </a:p>
            </p:txBody>
          </p:sp>
        </p:grpSp>
        <p:sp>
          <p:nvSpPr>
            <p:cNvPr id="14" name="Rectangle 13">
              <a:extLst>
                <a:ext uri="{FF2B5EF4-FFF2-40B4-BE49-F238E27FC236}">
                  <a16:creationId xmlns:a16="http://schemas.microsoft.com/office/drawing/2014/main" id="{50A2B115-2255-D646-A1DF-0D36C1EFD606}"/>
                </a:ext>
              </a:extLst>
            </p:cNvPr>
            <p:cNvSpPr/>
            <p:nvPr/>
          </p:nvSpPr>
          <p:spPr>
            <a:xfrm>
              <a:off x="940703" y="2352695"/>
              <a:ext cx="2306088" cy="646331"/>
            </a:xfrm>
            <a:prstGeom prst="rect">
              <a:avLst/>
            </a:prstGeom>
          </p:spPr>
          <p:txBody>
            <a:bodyPr wrap="square">
              <a:spAutoFit/>
            </a:bodyPr>
            <a:lstStyle/>
            <a:p>
              <a:r>
                <a:rPr lang="en-US" dirty="0" err="1"/>
                <a:t>P</a:t>
              </a:r>
              <a:r>
                <a:rPr lang="en-US" baseline="-25000" dirty="0" err="1"/>
                <a:t>x,y</a:t>
              </a:r>
              <a:r>
                <a:rPr lang="en-US" dirty="0"/>
                <a:t> is true if there is a pit in [</a:t>
              </a:r>
              <a:r>
                <a:rPr lang="en-US" dirty="0" err="1"/>
                <a:t>x,y</a:t>
              </a:r>
              <a:r>
                <a:rPr lang="en-US" dirty="0"/>
                <a:t>]</a:t>
              </a:r>
            </a:p>
          </p:txBody>
        </p:sp>
      </p:grpSp>
      <p:grpSp>
        <p:nvGrpSpPr>
          <p:cNvPr id="22" name="Group 21">
            <a:extLst>
              <a:ext uri="{FF2B5EF4-FFF2-40B4-BE49-F238E27FC236}">
                <a16:creationId xmlns:a16="http://schemas.microsoft.com/office/drawing/2014/main" id="{9F7C6412-F5C3-EE40-994B-2F11799B3420}"/>
              </a:ext>
            </a:extLst>
          </p:cNvPr>
          <p:cNvGrpSpPr/>
          <p:nvPr/>
        </p:nvGrpSpPr>
        <p:grpSpPr>
          <a:xfrm>
            <a:off x="212080" y="4550350"/>
            <a:ext cx="3699613" cy="1671781"/>
            <a:chOff x="942349" y="4263978"/>
            <a:chExt cx="3699613" cy="1671781"/>
          </a:xfrm>
        </p:grpSpPr>
        <p:sp>
          <p:nvSpPr>
            <p:cNvPr id="15" name="Rectangle 14">
              <a:extLst>
                <a:ext uri="{FF2B5EF4-FFF2-40B4-BE49-F238E27FC236}">
                  <a16:creationId xmlns:a16="http://schemas.microsoft.com/office/drawing/2014/main" id="{33B422D2-7347-FE49-ABAB-3841928F0A5D}"/>
                </a:ext>
              </a:extLst>
            </p:cNvPr>
            <p:cNvSpPr/>
            <p:nvPr/>
          </p:nvSpPr>
          <p:spPr>
            <a:xfrm>
              <a:off x="942349" y="4263978"/>
              <a:ext cx="2430621" cy="646331"/>
            </a:xfrm>
            <a:prstGeom prst="rect">
              <a:avLst/>
            </a:prstGeom>
          </p:spPr>
          <p:txBody>
            <a:bodyPr wrap="square">
              <a:spAutoFit/>
            </a:bodyPr>
            <a:lstStyle/>
            <a:p>
              <a:r>
                <a:rPr lang="en-US" dirty="0" err="1"/>
                <a:t>W</a:t>
              </a:r>
              <a:r>
                <a:rPr lang="en-US" baseline="-25000" dirty="0" err="1"/>
                <a:t>x,y</a:t>
              </a:r>
              <a:r>
                <a:rPr lang="en-US" dirty="0"/>
                <a:t> is true if there is a </a:t>
              </a:r>
              <a:r>
                <a:rPr lang="en-US" dirty="0" err="1"/>
                <a:t>Wampa</a:t>
              </a:r>
              <a:r>
                <a:rPr lang="en-US" dirty="0"/>
                <a:t> in [</a:t>
              </a:r>
              <a:r>
                <a:rPr lang="en-US" dirty="0" err="1"/>
                <a:t>x,y</a:t>
              </a:r>
              <a:r>
                <a:rPr lang="en-US" dirty="0"/>
                <a:t>]</a:t>
              </a:r>
            </a:p>
          </p:txBody>
        </p:sp>
        <p:grpSp>
          <p:nvGrpSpPr>
            <p:cNvPr id="20" name="Group 19">
              <a:extLst>
                <a:ext uri="{FF2B5EF4-FFF2-40B4-BE49-F238E27FC236}">
                  <a16:creationId xmlns:a16="http://schemas.microsoft.com/office/drawing/2014/main" id="{EEF0E97B-11E5-C646-BDCF-11D44E3A50D9}"/>
                </a:ext>
              </a:extLst>
            </p:cNvPr>
            <p:cNvGrpSpPr/>
            <p:nvPr/>
          </p:nvGrpSpPr>
          <p:grpSpPr>
            <a:xfrm>
              <a:off x="3103067" y="4309794"/>
              <a:ext cx="1538895" cy="1625965"/>
              <a:chOff x="3103067" y="4309794"/>
              <a:chExt cx="1538895" cy="1625965"/>
            </a:xfrm>
          </p:grpSpPr>
          <p:sp>
            <p:nvSpPr>
              <p:cNvPr id="16" name="Rectangle 15">
                <a:extLst>
                  <a:ext uri="{FF2B5EF4-FFF2-40B4-BE49-F238E27FC236}">
                    <a16:creationId xmlns:a16="http://schemas.microsoft.com/office/drawing/2014/main" id="{CD1D4666-096F-BA45-AA4B-53F9A3137883}"/>
                  </a:ext>
                </a:extLst>
              </p:cNvPr>
              <p:cNvSpPr/>
              <p:nvPr/>
            </p:nvSpPr>
            <p:spPr>
              <a:xfrm>
                <a:off x="3375044" y="4309794"/>
                <a:ext cx="1266918" cy="1266918"/>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93C51B74-0053-7441-86D3-84CE270012A3}"/>
                  </a:ext>
                </a:extLst>
              </p:cNvPr>
              <p:cNvSpPr txBox="1"/>
              <p:nvPr/>
            </p:nvSpPr>
            <p:spPr>
              <a:xfrm>
                <a:off x="3935637" y="5566427"/>
                <a:ext cx="304892" cy="369332"/>
              </a:xfrm>
              <a:prstGeom prst="rect">
                <a:avLst/>
              </a:prstGeom>
              <a:noFill/>
            </p:spPr>
            <p:txBody>
              <a:bodyPr wrap="none" rtlCol="0">
                <a:spAutoFit/>
              </a:bodyPr>
              <a:lstStyle/>
              <a:p>
                <a:r>
                  <a:rPr lang="en-US" dirty="0">
                    <a:solidFill>
                      <a:schemeClr val="bg2"/>
                    </a:solidFill>
                  </a:rPr>
                  <a:t>x</a:t>
                </a:r>
              </a:p>
            </p:txBody>
          </p:sp>
          <p:sp>
            <p:nvSpPr>
              <p:cNvPr id="18" name="TextBox 17">
                <a:extLst>
                  <a:ext uri="{FF2B5EF4-FFF2-40B4-BE49-F238E27FC236}">
                    <a16:creationId xmlns:a16="http://schemas.microsoft.com/office/drawing/2014/main" id="{B8053A37-9CE8-6A48-B586-0B31F13E87E5}"/>
                  </a:ext>
                </a:extLst>
              </p:cNvPr>
              <p:cNvSpPr txBox="1"/>
              <p:nvPr/>
            </p:nvSpPr>
            <p:spPr>
              <a:xfrm>
                <a:off x="3103067" y="4707309"/>
                <a:ext cx="301686" cy="369332"/>
              </a:xfrm>
              <a:prstGeom prst="rect">
                <a:avLst/>
              </a:prstGeom>
              <a:noFill/>
            </p:spPr>
            <p:txBody>
              <a:bodyPr wrap="none" rtlCol="0">
                <a:spAutoFit/>
              </a:bodyPr>
              <a:lstStyle/>
              <a:p>
                <a:r>
                  <a:rPr lang="en-US" dirty="0">
                    <a:solidFill>
                      <a:schemeClr val="bg2"/>
                    </a:solidFill>
                  </a:rPr>
                  <a:t>y</a:t>
                </a:r>
              </a:p>
            </p:txBody>
          </p:sp>
        </p:grpSp>
      </p:grpSp>
      <p:grpSp>
        <p:nvGrpSpPr>
          <p:cNvPr id="36" name="Group 35">
            <a:extLst>
              <a:ext uri="{FF2B5EF4-FFF2-40B4-BE49-F238E27FC236}">
                <a16:creationId xmlns:a16="http://schemas.microsoft.com/office/drawing/2014/main" id="{63A34A13-9F39-C449-88D8-93818BE71990}"/>
              </a:ext>
            </a:extLst>
          </p:cNvPr>
          <p:cNvGrpSpPr/>
          <p:nvPr/>
        </p:nvGrpSpPr>
        <p:grpSpPr>
          <a:xfrm>
            <a:off x="4410138" y="2886512"/>
            <a:ext cx="3701572" cy="1598037"/>
            <a:chOff x="5387363" y="2308073"/>
            <a:chExt cx="3701572" cy="1598037"/>
          </a:xfrm>
        </p:grpSpPr>
        <p:sp>
          <p:nvSpPr>
            <p:cNvPr id="23" name="Rectangle 22">
              <a:extLst>
                <a:ext uri="{FF2B5EF4-FFF2-40B4-BE49-F238E27FC236}">
                  <a16:creationId xmlns:a16="http://schemas.microsoft.com/office/drawing/2014/main" id="{943DC4A3-4872-EB40-83C9-FDBB6D7AFAD5}"/>
                </a:ext>
              </a:extLst>
            </p:cNvPr>
            <p:cNvSpPr/>
            <p:nvPr/>
          </p:nvSpPr>
          <p:spPr>
            <a:xfrm>
              <a:off x="5387363" y="2352696"/>
              <a:ext cx="2308090" cy="646331"/>
            </a:xfrm>
            <a:prstGeom prst="rect">
              <a:avLst/>
            </a:prstGeom>
          </p:spPr>
          <p:txBody>
            <a:bodyPr wrap="square">
              <a:spAutoFit/>
            </a:bodyPr>
            <a:lstStyle/>
            <a:p>
              <a:r>
                <a:rPr lang="en-US" dirty="0" err="1"/>
                <a:t>B</a:t>
              </a:r>
              <a:r>
                <a:rPr lang="en-US" baseline="-25000" dirty="0" err="1"/>
                <a:t>x,y</a:t>
              </a:r>
              <a:r>
                <a:rPr lang="en-US" dirty="0"/>
                <a:t> is true if there is a breeze in [</a:t>
              </a:r>
              <a:r>
                <a:rPr lang="en-US" dirty="0" err="1"/>
                <a:t>x,y</a:t>
              </a:r>
              <a:r>
                <a:rPr lang="en-US" dirty="0"/>
                <a:t>]</a:t>
              </a:r>
            </a:p>
          </p:txBody>
        </p:sp>
        <p:grpSp>
          <p:nvGrpSpPr>
            <p:cNvPr id="35" name="Group 34">
              <a:extLst>
                <a:ext uri="{FF2B5EF4-FFF2-40B4-BE49-F238E27FC236}">
                  <a16:creationId xmlns:a16="http://schemas.microsoft.com/office/drawing/2014/main" id="{E02041B1-D5FF-8246-BBB1-30BC05FD9115}"/>
                </a:ext>
              </a:extLst>
            </p:cNvPr>
            <p:cNvGrpSpPr/>
            <p:nvPr/>
          </p:nvGrpSpPr>
          <p:grpSpPr>
            <a:xfrm>
              <a:off x="7550039" y="2308073"/>
              <a:ext cx="1538896" cy="1598037"/>
              <a:chOff x="7776493" y="2413553"/>
              <a:chExt cx="1538896" cy="1598037"/>
            </a:xfrm>
          </p:grpSpPr>
          <p:sp>
            <p:nvSpPr>
              <p:cNvPr id="25" name="TextBox 24">
                <a:extLst>
                  <a:ext uri="{FF2B5EF4-FFF2-40B4-BE49-F238E27FC236}">
                    <a16:creationId xmlns:a16="http://schemas.microsoft.com/office/drawing/2014/main" id="{80CD2339-11E4-254D-8EFA-3E73B0C38855}"/>
                  </a:ext>
                </a:extLst>
              </p:cNvPr>
              <p:cNvSpPr txBox="1"/>
              <p:nvPr/>
            </p:nvSpPr>
            <p:spPr>
              <a:xfrm>
                <a:off x="8609063" y="3642258"/>
                <a:ext cx="304892" cy="369332"/>
              </a:xfrm>
              <a:prstGeom prst="rect">
                <a:avLst/>
              </a:prstGeom>
              <a:noFill/>
            </p:spPr>
            <p:txBody>
              <a:bodyPr wrap="none" rtlCol="0">
                <a:spAutoFit/>
              </a:bodyPr>
              <a:lstStyle/>
              <a:p>
                <a:r>
                  <a:rPr lang="en-US" dirty="0">
                    <a:solidFill>
                      <a:schemeClr val="bg2"/>
                    </a:solidFill>
                  </a:rPr>
                  <a:t>x</a:t>
                </a:r>
              </a:p>
            </p:txBody>
          </p:sp>
          <p:sp>
            <p:nvSpPr>
              <p:cNvPr id="26" name="TextBox 25">
                <a:extLst>
                  <a:ext uri="{FF2B5EF4-FFF2-40B4-BE49-F238E27FC236}">
                    <a16:creationId xmlns:a16="http://schemas.microsoft.com/office/drawing/2014/main" id="{2E609FAE-4E77-8145-9D80-2FADB7BCA98B}"/>
                  </a:ext>
                </a:extLst>
              </p:cNvPr>
              <p:cNvSpPr txBox="1"/>
              <p:nvPr/>
            </p:nvSpPr>
            <p:spPr>
              <a:xfrm>
                <a:off x="7776493" y="2783140"/>
                <a:ext cx="301686" cy="369332"/>
              </a:xfrm>
              <a:prstGeom prst="rect">
                <a:avLst/>
              </a:prstGeom>
              <a:noFill/>
            </p:spPr>
            <p:txBody>
              <a:bodyPr wrap="none" rtlCol="0">
                <a:spAutoFit/>
              </a:bodyPr>
              <a:lstStyle/>
              <a:p>
                <a:r>
                  <a:rPr lang="en-US" dirty="0">
                    <a:solidFill>
                      <a:schemeClr val="bg2"/>
                    </a:solidFill>
                  </a:rPr>
                  <a:t>y</a:t>
                </a:r>
              </a:p>
            </p:txBody>
          </p:sp>
          <p:grpSp>
            <p:nvGrpSpPr>
              <p:cNvPr id="31" name="Group 30">
                <a:extLst>
                  <a:ext uri="{FF2B5EF4-FFF2-40B4-BE49-F238E27FC236}">
                    <a16:creationId xmlns:a16="http://schemas.microsoft.com/office/drawing/2014/main" id="{B2C06549-EB40-A646-AE5F-568E1573DE66}"/>
                  </a:ext>
                </a:extLst>
              </p:cNvPr>
              <p:cNvGrpSpPr/>
              <p:nvPr/>
            </p:nvGrpSpPr>
            <p:grpSpPr>
              <a:xfrm>
                <a:off x="8048471" y="2413553"/>
                <a:ext cx="1266918" cy="1266918"/>
                <a:chOff x="8822343" y="1009755"/>
                <a:chExt cx="1266918" cy="1266918"/>
              </a:xfrm>
            </p:grpSpPr>
            <p:sp>
              <p:nvSpPr>
                <p:cNvPr id="32" name="Rectangle 31">
                  <a:extLst>
                    <a:ext uri="{FF2B5EF4-FFF2-40B4-BE49-F238E27FC236}">
                      <a16:creationId xmlns:a16="http://schemas.microsoft.com/office/drawing/2014/main" id="{41F12D4D-BE86-0341-AB1D-5FDDF1E049BF}"/>
                    </a:ext>
                  </a:extLst>
                </p:cNvPr>
                <p:cNvSpPr/>
                <p:nvPr/>
              </p:nvSpPr>
              <p:spPr>
                <a:xfrm>
                  <a:off x="8822343" y="1009755"/>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33" name="Freeform 32">
                  <a:extLst>
                    <a:ext uri="{FF2B5EF4-FFF2-40B4-BE49-F238E27FC236}">
                      <a16:creationId xmlns:a16="http://schemas.microsoft.com/office/drawing/2014/main" id="{48B2BB08-85BD-0945-B720-05BCBCA9E69D}"/>
                    </a:ext>
                  </a:extLst>
                </p:cNvPr>
                <p:cNvSpPr/>
                <p:nvPr/>
              </p:nvSpPr>
              <p:spPr>
                <a:xfrm>
                  <a:off x="8989736" y="1422215"/>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33">
                  <a:extLst>
                    <a:ext uri="{FF2B5EF4-FFF2-40B4-BE49-F238E27FC236}">
                      <a16:creationId xmlns:a16="http://schemas.microsoft.com/office/drawing/2014/main" id="{4DB20127-F65F-AA4A-95C2-C9223E6C162C}"/>
                    </a:ext>
                  </a:extLst>
                </p:cNvPr>
                <p:cNvSpPr/>
                <p:nvPr/>
              </p:nvSpPr>
              <p:spPr>
                <a:xfrm>
                  <a:off x="9010513" y="1758765"/>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60" name="Group 59">
            <a:extLst>
              <a:ext uri="{FF2B5EF4-FFF2-40B4-BE49-F238E27FC236}">
                <a16:creationId xmlns:a16="http://schemas.microsoft.com/office/drawing/2014/main" id="{EF408F84-4497-0649-A485-FADF44C21C72}"/>
              </a:ext>
            </a:extLst>
          </p:cNvPr>
          <p:cNvGrpSpPr/>
          <p:nvPr/>
        </p:nvGrpSpPr>
        <p:grpSpPr>
          <a:xfrm>
            <a:off x="4404098" y="4552862"/>
            <a:ext cx="3681758" cy="1626790"/>
            <a:chOff x="5151324" y="3905446"/>
            <a:chExt cx="3681758" cy="1626790"/>
          </a:xfrm>
        </p:grpSpPr>
        <p:grpSp>
          <p:nvGrpSpPr>
            <p:cNvPr id="37" name="Group 36">
              <a:extLst>
                <a:ext uri="{FF2B5EF4-FFF2-40B4-BE49-F238E27FC236}">
                  <a16:creationId xmlns:a16="http://schemas.microsoft.com/office/drawing/2014/main" id="{03E98BE5-4849-7146-9D8A-4384EB1AB566}"/>
                </a:ext>
              </a:extLst>
            </p:cNvPr>
            <p:cNvGrpSpPr/>
            <p:nvPr/>
          </p:nvGrpSpPr>
          <p:grpSpPr>
            <a:xfrm>
              <a:off x="5151324" y="3905446"/>
              <a:ext cx="3681758" cy="1626790"/>
              <a:chOff x="5407177" y="2279320"/>
              <a:chExt cx="3681758" cy="1626790"/>
            </a:xfrm>
          </p:grpSpPr>
          <p:sp>
            <p:nvSpPr>
              <p:cNvPr id="38" name="Rectangle 37">
                <a:extLst>
                  <a:ext uri="{FF2B5EF4-FFF2-40B4-BE49-F238E27FC236}">
                    <a16:creationId xmlns:a16="http://schemas.microsoft.com/office/drawing/2014/main" id="{F282AB2B-1445-6641-BC81-F383FE3681F8}"/>
                  </a:ext>
                </a:extLst>
              </p:cNvPr>
              <p:cNvSpPr/>
              <p:nvPr/>
            </p:nvSpPr>
            <p:spPr>
              <a:xfrm>
                <a:off x="5407177" y="2279320"/>
                <a:ext cx="2308090" cy="646331"/>
              </a:xfrm>
              <a:prstGeom prst="rect">
                <a:avLst/>
              </a:prstGeom>
            </p:spPr>
            <p:txBody>
              <a:bodyPr wrap="square">
                <a:spAutoFit/>
              </a:bodyPr>
              <a:lstStyle/>
              <a:p>
                <a:r>
                  <a:rPr lang="en-US" dirty="0" err="1"/>
                  <a:t>S</a:t>
                </a:r>
                <a:r>
                  <a:rPr lang="en-US" baseline="-25000" dirty="0" err="1"/>
                  <a:t>x,y</a:t>
                </a:r>
                <a:r>
                  <a:rPr lang="en-US" dirty="0"/>
                  <a:t> is true if there is a stench in [</a:t>
                </a:r>
                <a:r>
                  <a:rPr lang="en-US" dirty="0" err="1"/>
                  <a:t>x,y</a:t>
                </a:r>
                <a:r>
                  <a:rPr lang="en-US" dirty="0"/>
                  <a:t>]</a:t>
                </a:r>
              </a:p>
            </p:txBody>
          </p:sp>
          <p:grpSp>
            <p:nvGrpSpPr>
              <p:cNvPr id="39" name="Group 38">
                <a:extLst>
                  <a:ext uri="{FF2B5EF4-FFF2-40B4-BE49-F238E27FC236}">
                    <a16:creationId xmlns:a16="http://schemas.microsoft.com/office/drawing/2014/main" id="{8BF3E5B2-92D0-724A-8523-47D6C52F7015}"/>
                  </a:ext>
                </a:extLst>
              </p:cNvPr>
              <p:cNvGrpSpPr/>
              <p:nvPr/>
            </p:nvGrpSpPr>
            <p:grpSpPr>
              <a:xfrm>
                <a:off x="7550039" y="2308073"/>
                <a:ext cx="1538896" cy="1598037"/>
                <a:chOff x="7776493" y="2413553"/>
                <a:chExt cx="1538896" cy="1598037"/>
              </a:xfrm>
            </p:grpSpPr>
            <p:sp>
              <p:nvSpPr>
                <p:cNvPr id="40" name="TextBox 39">
                  <a:extLst>
                    <a:ext uri="{FF2B5EF4-FFF2-40B4-BE49-F238E27FC236}">
                      <a16:creationId xmlns:a16="http://schemas.microsoft.com/office/drawing/2014/main" id="{403D5A95-23C1-8743-843A-C096D6E93FF5}"/>
                    </a:ext>
                  </a:extLst>
                </p:cNvPr>
                <p:cNvSpPr txBox="1"/>
                <p:nvPr/>
              </p:nvSpPr>
              <p:spPr>
                <a:xfrm>
                  <a:off x="8609063" y="3642258"/>
                  <a:ext cx="304892" cy="369332"/>
                </a:xfrm>
                <a:prstGeom prst="rect">
                  <a:avLst/>
                </a:prstGeom>
                <a:noFill/>
              </p:spPr>
              <p:txBody>
                <a:bodyPr wrap="none" rtlCol="0">
                  <a:spAutoFit/>
                </a:bodyPr>
                <a:lstStyle/>
                <a:p>
                  <a:r>
                    <a:rPr lang="en-US" dirty="0">
                      <a:solidFill>
                        <a:schemeClr val="bg2"/>
                      </a:solidFill>
                    </a:rPr>
                    <a:t>x</a:t>
                  </a:r>
                </a:p>
              </p:txBody>
            </p:sp>
            <p:sp>
              <p:nvSpPr>
                <p:cNvPr id="41" name="TextBox 40">
                  <a:extLst>
                    <a:ext uri="{FF2B5EF4-FFF2-40B4-BE49-F238E27FC236}">
                      <a16:creationId xmlns:a16="http://schemas.microsoft.com/office/drawing/2014/main" id="{F51B1AB2-6F21-204C-B106-A01076AF27CD}"/>
                    </a:ext>
                  </a:extLst>
                </p:cNvPr>
                <p:cNvSpPr txBox="1"/>
                <p:nvPr/>
              </p:nvSpPr>
              <p:spPr>
                <a:xfrm>
                  <a:off x="7776493" y="2783140"/>
                  <a:ext cx="301686" cy="369332"/>
                </a:xfrm>
                <a:prstGeom prst="rect">
                  <a:avLst/>
                </a:prstGeom>
                <a:noFill/>
              </p:spPr>
              <p:txBody>
                <a:bodyPr wrap="none" rtlCol="0">
                  <a:spAutoFit/>
                </a:bodyPr>
                <a:lstStyle/>
                <a:p>
                  <a:r>
                    <a:rPr lang="en-US" dirty="0">
                      <a:solidFill>
                        <a:schemeClr val="bg2"/>
                      </a:solidFill>
                    </a:rPr>
                    <a:t>y</a:t>
                  </a:r>
                </a:p>
              </p:txBody>
            </p:sp>
            <p:sp>
              <p:nvSpPr>
                <p:cNvPr id="43" name="Rectangle 42">
                  <a:extLst>
                    <a:ext uri="{FF2B5EF4-FFF2-40B4-BE49-F238E27FC236}">
                      <a16:creationId xmlns:a16="http://schemas.microsoft.com/office/drawing/2014/main" id="{8878A6E1-5963-D843-8D9B-E1DD137D92F6}"/>
                    </a:ext>
                  </a:extLst>
                </p:cNvPr>
                <p:cNvSpPr/>
                <p:nvPr/>
              </p:nvSpPr>
              <p:spPr>
                <a:xfrm>
                  <a:off x="8048471" y="2413553"/>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Stench</a:t>
                  </a:r>
                </a:p>
              </p:txBody>
            </p:sp>
          </p:grpSp>
        </p:grpSp>
        <p:grpSp>
          <p:nvGrpSpPr>
            <p:cNvPr id="46" name="Group 45">
              <a:extLst>
                <a:ext uri="{FF2B5EF4-FFF2-40B4-BE49-F238E27FC236}">
                  <a16:creationId xmlns:a16="http://schemas.microsoft.com/office/drawing/2014/main" id="{206BE465-1EC7-BD45-9A17-B200F51C3B69}"/>
                </a:ext>
              </a:extLst>
            </p:cNvPr>
            <p:cNvGrpSpPr/>
            <p:nvPr/>
          </p:nvGrpSpPr>
          <p:grpSpPr>
            <a:xfrm>
              <a:off x="7817236" y="4214860"/>
              <a:ext cx="819731" cy="238125"/>
              <a:chOff x="6297861" y="1597025"/>
              <a:chExt cx="819731" cy="238125"/>
            </a:xfrm>
          </p:grpSpPr>
          <p:sp>
            <p:nvSpPr>
              <p:cNvPr id="47" name="Freeform 46">
                <a:extLst>
                  <a:ext uri="{FF2B5EF4-FFF2-40B4-BE49-F238E27FC236}">
                    <a16:creationId xmlns:a16="http://schemas.microsoft.com/office/drawing/2014/main" id="{F79647DB-0EBD-BA49-BB9A-9183F737ADB7}"/>
                  </a:ext>
                </a:extLst>
              </p:cNvPr>
              <p:cNvSpPr/>
              <p:nvPr/>
            </p:nvSpPr>
            <p:spPr>
              <a:xfrm>
                <a:off x="6750008"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a:extLst>
                  <a:ext uri="{FF2B5EF4-FFF2-40B4-BE49-F238E27FC236}">
                    <a16:creationId xmlns:a16="http://schemas.microsoft.com/office/drawing/2014/main" id="{BC087AB3-5DDB-CD46-B65E-E690822E202F}"/>
                  </a:ext>
                </a:extLst>
              </p:cNvPr>
              <p:cNvSpPr/>
              <p:nvPr/>
            </p:nvSpPr>
            <p:spPr>
              <a:xfrm>
                <a:off x="6872266" y="160655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48">
                <a:extLst>
                  <a:ext uri="{FF2B5EF4-FFF2-40B4-BE49-F238E27FC236}">
                    <a16:creationId xmlns:a16="http://schemas.microsoft.com/office/drawing/2014/main" id="{3806A194-4FD8-8043-88C8-1BCF32736DC2}"/>
                  </a:ext>
                </a:extLst>
              </p:cNvPr>
              <p:cNvSpPr/>
              <p:nvPr/>
            </p:nvSpPr>
            <p:spPr>
              <a:xfrm>
                <a:off x="6597407" y="159702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reeform 49">
                <a:extLst>
                  <a:ext uri="{FF2B5EF4-FFF2-40B4-BE49-F238E27FC236}">
                    <a16:creationId xmlns:a16="http://schemas.microsoft.com/office/drawing/2014/main" id="{52307EEA-F0A0-F243-9459-43FED1F53B45}"/>
                  </a:ext>
                </a:extLst>
              </p:cNvPr>
              <p:cNvSpPr/>
              <p:nvPr/>
            </p:nvSpPr>
            <p:spPr>
              <a:xfrm>
                <a:off x="6458623" y="161607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reeform 50">
                <a:extLst>
                  <a:ext uri="{FF2B5EF4-FFF2-40B4-BE49-F238E27FC236}">
                    <a16:creationId xmlns:a16="http://schemas.microsoft.com/office/drawing/2014/main" id="{315B7521-D437-4349-BBA5-3585C1357F0A}"/>
                  </a:ext>
                </a:extLst>
              </p:cNvPr>
              <p:cNvSpPr/>
              <p:nvPr/>
            </p:nvSpPr>
            <p:spPr>
              <a:xfrm>
                <a:off x="6297861" y="161983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DE8A6D04-160D-8347-870E-568D6DC70953}"/>
                  </a:ext>
                </a:extLst>
              </p:cNvPr>
              <p:cNvSpPr/>
              <p:nvPr/>
            </p:nvSpPr>
            <p:spPr>
              <a:xfrm>
                <a:off x="7025475" y="162560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5C91254F-BAB2-6D4C-822D-9014B8DFF6F7}"/>
                </a:ext>
              </a:extLst>
            </p:cNvPr>
            <p:cNvGrpSpPr/>
            <p:nvPr/>
          </p:nvGrpSpPr>
          <p:grpSpPr>
            <a:xfrm>
              <a:off x="7850943" y="4700665"/>
              <a:ext cx="753473" cy="252429"/>
              <a:chOff x="6179168" y="1930430"/>
              <a:chExt cx="753473" cy="252429"/>
            </a:xfrm>
          </p:grpSpPr>
          <p:sp>
            <p:nvSpPr>
              <p:cNvPr id="54" name="Freeform 53">
                <a:extLst>
                  <a:ext uri="{FF2B5EF4-FFF2-40B4-BE49-F238E27FC236}">
                    <a16:creationId xmlns:a16="http://schemas.microsoft.com/office/drawing/2014/main" id="{516C3674-4086-204E-BEB6-B32DFE7B7D51}"/>
                  </a:ext>
                </a:extLst>
              </p:cNvPr>
              <p:cNvSpPr/>
              <p:nvPr/>
            </p:nvSpPr>
            <p:spPr>
              <a:xfrm>
                <a:off x="6595823" y="1973309"/>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Freeform 54">
                <a:extLst>
                  <a:ext uri="{FF2B5EF4-FFF2-40B4-BE49-F238E27FC236}">
                    <a16:creationId xmlns:a16="http://schemas.microsoft.com/office/drawing/2014/main" id="{4132E8D6-6FAD-5249-BCB6-B2EBDE483063}"/>
                  </a:ext>
                </a:extLst>
              </p:cNvPr>
              <p:cNvSpPr/>
              <p:nvPr/>
            </p:nvSpPr>
            <p:spPr>
              <a:xfrm>
                <a:off x="6721366"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55">
                <a:extLst>
                  <a:ext uri="{FF2B5EF4-FFF2-40B4-BE49-F238E27FC236}">
                    <a16:creationId xmlns:a16="http://schemas.microsoft.com/office/drawing/2014/main" id="{D35B870E-8D5E-BC48-B9D9-355D484B2056}"/>
                  </a:ext>
                </a:extLst>
              </p:cNvPr>
              <p:cNvSpPr/>
              <p:nvPr/>
            </p:nvSpPr>
            <p:spPr>
              <a:xfrm>
                <a:off x="6470280" y="195566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4E1F1417-460C-8F44-8688-FC76693876B1}"/>
                  </a:ext>
                </a:extLst>
              </p:cNvPr>
              <p:cNvSpPr/>
              <p:nvPr/>
            </p:nvSpPr>
            <p:spPr>
              <a:xfrm>
                <a:off x="6338137" y="1941835"/>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a:extLst>
                  <a:ext uri="{FF2B5EF4-FFF2-40B4-BE49-F238E27FC236}">
                    <a16:creationId xmlns:a16="http://schemas.microsoft.com/office/drawing/2014/main" id="{713EB84D-550E-8145-B5B3-540810DD0072}"/>
                  </a:ext>
                </a:extLst>
              </p:cNvPr>
              <p:cNvSpPr/>
              <p:nvPr/>
            </p:nvSpPr>
            <p:spPr>
              <a:xfrm>
                <a:off x="6179168" y="1931016"/>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a:extLst>
                  <a:ext uri="{FF2B5EF4-FFF2-40B4-BE49-F238E27FC236}">
                    <a16:creationId xmlns:a16="http://schemas.microsoft.com/office/drawing/2014/main" id="{2F0F6E49-29F0-F44D-A50F-2E2391F32DFB}"/>
                  </a:ext>
                </a:extLst>
              </p:cNvPr>
              <p:cNvSpPr/>
              <p:nvPr/>
            </p:nvSpPr>
            <p:spPr>
              <a:xfrm>
                <a:off x="6840524" y="1930430"/>
                <a:ext cx="92117" cy="209550"/>
              </a:xfrm>
              <a:custGeom>
                <a:avLst/>
                <a:gdLst>
                  <a:gd name="connsiteX0" fmla="*/ 92117 w 92117"/>
                  <a:gd name="connsiteY0" fmla="*/ 0 h 209550"/>
                  <a:gd name="connsiteX1" fmla="*/ 42 w 92117"/>
                  <a:gd name="connsiteY1" fmla="*/ 53975 h 209550"/>
                  <a:gd name="connsiteX2" fmla="*/ 79417 w 92117"/>
                  <a:gd name="connsiteY2" fmla="*/ 149225 h 209550"/>
                  <a:gd name="connsiteX3" fmla="*/ 25442 w 92117"/>
                  <a:gd name="connsiteY3" fmla="*/ 209550 h 209550"/>
                </a:gdLst>
                <a:ahLst/>
                <a:cxnLst>
                  <a:cxn ang="0">
                    <a:pos x="connsiteX0" y="connsiteY0"/>
                  </a:cxn>
                  <a:cxn ang="0">
                    <a:pos x="connsiteX1" y="connsiteY1"/>
                  </a:cxn>
                  <a:cxn ang="0">
                    <a:pos x="connsiteX2" y="connsiteY2"/>
                  </a:cxn>
                  <a:cxn ang="0">
                    <a:pos x="connsiteX3" y="connsiteY3"/>
                  </a:cxn>
                </a:cxnLst>
                <a:rect l="l" t="t" r="r" b="b"/>
                <a:pathLst>
                  <a:path w="92117" h="209550">
                    <a:moveTo>
                      <a:pt x="92117" y="0"/>
                    </a:moveTo>
                    <a:cubicBezTo>
                      <a:pt x="47138" y="14552"/>
                      <a:pt x="2159" y="29104"/>
                      <a:pt x="42" y="53975"/>
                    </a:cubicBezTo>
                    <a:cubicBezTo>
                      <a:pt x="-2075" y="78846"/>
                      <a:pt x="75184" y="123296"/>
                      <a:pt x="79417" y="149225"/>
                    </a:cubicBezTo>
                    <a:cubicBezTo>
                      <a:pt x="83650" y="175154"/>
                      <a:pt x="54546" y="192352"/>
                      <a:pt x="25442" y="209550"/>
                    </a:cubicBez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62" name="TextBox 61">
            <a:extLst>
              <a:ext uri="{FF2B5EF4-FFF2-40B4-BE49-F238E27FC236}">
                <a16:creationId xmlns:a16="http://schemas.microsoft.com/office/drawing/2014/main" id="{AE027D58-D6CE-1941-9E6D-93613586D0FE}"/>
              </a:ext>
            </a:extLst>
          </p:cNvPr>
          <p:cNvSpPr txBox="1"/>
          <p:nvPr/>
        </p:nvSpPr>
        <p:spPr>
          <a:xfrm>
            <a:off x="10940162" y="4133408"/>
            <a:ext cx="304892" cy="369332"/>
          </a:xfrm>
          <a:prstGeom prst="rect">
            <a:avLst/>
          </a:prstGeom>
          <a:noFill/>
        </p:spPr>
        <p:txBody>
          <a:bodyPr wrap="none" rtlCol="0">
            <a:spAutoFit/>
          </a:bodyPr>
          <a:lstStyle/>
          <a:p>
            <a:r>
              <a:rPr lang="en-US" dirty="0">
                <a:solidFill>
                  <a:schemeClr val="bg2"/>
                </a:solidFill>
              </a:rPr>
              <a:t>x</a:t>
            </a:r>
          </a:p>
        </p:txBody>
      </p:sp>
      <p:sp>
        <p:nvSpPr>
          <p:cNvPr id="63" name="TextBox 62">
            <a:extLst>
              <a:ext uri="{FF2B5EF4-FFF2-40B4-BE49-F238E27FC236}">
                <a16:creationId xmlns:a16="http://schemas.microsoft.com/office/drawing/2014/main" id="{1693A11C-23B3-3548-B494-33C0973A0524}"/>
              </a:ext>
            </a:extLst>
          </p:cNvPr>
          <p:cNvSpPr txBox="1"/>
          <p:nvPr/>
        </p:nvSpPr>
        <p:spPr>
          <a:xfrm>
            <a:off x="10107592" y="3274290"/>
            <a:ext cx="301686" cy="369332"/>
          </a:xfrm>
          <a:prstGeom prst="rect">
            <a:avLst/>
          </a:prstGeom>
          <a:noFill/>
        </p:spPr>
        <p:txBody>
          <a:bodyPr wrap="none" rtlCol="0">
            <a:spAutoFit/>
          </a:bodyPr>
          <a:lstStyle/>
          <a:p>
            <a:r>
              <a:rPr lang="en-US" dirty="0">
                <a:solidFill>
                  <a:schemeClr val="bg2"/>
                </a:solidFill>
              </a:rPr>
              <a:t>y</a:t>
            </a:r>
          </a:p>
        </p:txBody>
      </p:sp>
      <p:grpSp>
        <p:nvGrpSpPr>
          <p:cNvPr id="65" name="Group 64">
            <a:extLst>
              <a:ext uri="{FF2B5EF4-FFF2-40B4-BE49-F238E27FC236}">
                <a16:creationId xmlns:a16="http://schemas.microsoft.com/office/drawing/2014/main" id="{C9D9EB7C-BB17-C047-AE21-CA4B541B6FA7}"/>
              </a:ext>
            </a:extLst>
          </p:cNvPr>
          <p:cNvGrpSpPr/>
          <p:nvPr/>
        </p:nvGrpSpPr>
        <p:grpSpPr>
          <a:xfrm>
            <a:off x="8662228" y="2886512"/>
            <a:ext cx="3000634" cy="1266918"/>
            <a:chOff x="9002625" y="2750918"/>
            <a:chExt cx="3000634" cy="1266918"/>
          </a:xfrm>
        </p:grpSpPr>
        <p:sp>
          <p:nvSpPr>
            <p:cNvPr id="61" name="Rectangle 60">
              <a:extLst>
                <a:ext uri="{FF2B5EF4-FFF2-40B4-BE49-F238E27FC236}">
                  <a16:creationId xmlns:a16="http://schemas.microsoft.com/office/drawing/2014/main" id="{2E7B93AA-AA01-0447-89FD-3422026A103E}"/>
                </a:ext>
              </a:extLst>
            </p:cNvPr>
            <p:cNvSpPr/>
            <p:nvPr/>
          </p:nvSpPr>
          <p:spPr>
            <a:xfrm>
              <a:off x="10736341" y="2750918"/>
              <a:ext cx="1266918" cy="1266918"/>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D743928C-5BB8-884D-A5DE-A51E068EF8F4}"/>
                </a:ext>
              </a:extLst>
            </p:cNvPr>
            <p:cNvSpPr/>
            <p:nvPr/>
          </p:nvSpPr>
          <p:spPr>
            <a:xfrm>
              <a:off x="9002625" y="2802137"/>
              <a:ext cx="1409368" cy="923330"/>
            </a:xfrm>
            <a:prstGeom prst="rect">
              <a:avLst/>
            </a:prstGeom>
          </p:spPr>
          <p:txBody>
            <a:bodyPr wrap="square">
              <a:spAutoFit/>
            </a:bodyPr>
            <a:lstStyle/>
            <a:p>
              <a:r>
                <a:rPr lang="en-US" dirty="0" err="1"/>
                <a:t>L</a:t>
              </a:r>
              <a:r>
                <a:rPr lang="en-US" baseline="-25000" dirty="0" err="1"/>
                <a:t>x,y</a:t>
              </a:r>
              <a:r>
                <a:rPr lang="en-US" dirty="0"/>
                <a:t> is true if the agent is in [</a:t>
              </a:r>
              <a:r>
                <a:rPr lang="en-US" dirty="0" err="1"/>
                <a:t>x,y</a:t>
              </a:r>
              <a:r>
                <a:rPr lang="en-US" dirty="0"/>
                <a:t>]</a:t>
              </a:r>
            </a:p>
          </p:txBody>
        </p:sp>
      </p:grpSp>
    </p:spTree>
    <p:extLst>
      <p:ext uri="{BB962C8B-B14F-4D97-AF65-F5344CB8AC3E}">
        <p14:creationId xmlns:p14="http://schemas.microsoft.com/office/powerpoint/2010/main" val="41579763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A Simple Knowledge Base</a:t>
            </a:r>
          </a:p>
        </p:txBody>
      </p:sp>
      <p:sp>
        <p:nvSpPr>
          <p:cNvPr id="3" name="Content Placeholder 2">
            <a:extLst>
              <a:ext uri="{FF2B5EF4-FFF2-40B4-BE49-F238E27FC236}">
                <a16:creationId xmlns:a16="http://schemas.microsoft.com/office/drawing/2014/main" id="{779627AF-ABAE-AA42-94BA-B64EF5AD1BC9}"/>
              </a:ext>
            </a:extLst>
          </p:cNvPr>
          <p:cNvSpPr>
            <a:spLocks noGrp="1"/>
          </p:cNvSpPr>
          <p:nvPr>
            <p:ph idx="1"/>
          </p:nvPr>
        </p:nvSpPr>
        <p:spPr>
          <a:xfrm>
            <a:off x="399673" y="1348547"/>
            <a:ext cx="5696327" cy="4793836"/>
          </a:xfrm>
        </p:spPr>
        <p:txBody>
          <a:bodyPr/>
          <a:lstStyle/>
          <a:p>
            <a:r>
              <a:rPr lang="en-US" dirty="0"/>
              <a:t>We can construct sentences out of these using our logical connectors.  We’ll label each sentence.</a:t>
            </a:r>
          </a:p>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p>
          <a:p>
            <a:r>
              <a:rPr lang="en-US" b="1" dirty="0"/>
              <a:t>These are true of all </a:t>
            </a:r>
            <a:r>
              <a:rPr lang="en-US" b="1" dirty="0" err="1"/>
              <a:t>Wampa</a:t>
            </a:r>
            <a:r>
              <a:rPr lang="en-US" b="1" dirty="0"/>
              <a:t> Worlds.</a:t>
            </a:r>
            <a:endParaRPr lang="en-US" dirty="0"/>
          </a:p>
          <a:p>
            <a:endParaRPr lang="en-US" dirty="0"/>
          </a:p>
        </p:txBody>
      </p:sp>
      <p:sp>
        <p:nvSpPr>
          <p:cNvPr id="5" name="TextBox 4">
            <a:extLst>
              <a:ext uri="{FF2B5EF4-FFF2-40B4-BE49-F238E27FC236}">
                <a16:creationId xmlns:a16="http://schemas.microsoft.com/office/drawing/2014/main" id="{05EF81FA-3170-3246-9223-CE790AF54EE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6" name="TextBox 5">
            <a:extLst>
              <a:ext uri="{FF2B5EF4-FFF2-40B4-BE49-F238E27FC236}">
                <a16:creationId xmlns:a16="http://schemas.microsoft.com/office/drawing/2014/main" id="{31E570E4-917B-7C44-A87A-3FF0AD8EF8A2}"/>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7" name="TextBox 6">
            <a:extLst>
              <a:ext uri="{FF2B5EF4-FFF2-40B4-BE49-F238E27FC236}">
                <a16:creationId xmlns:a16="http://schemas.microsoft.com/office/drawing/2014/main" id="{D3FCBB61-FE79-154E-A2D7-AF5C70317983}"/>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8" name="TextBox 7">
            <a:extLst>
              <a:ext uri="{FF2B5EF4-FFF2-40B4-BE49-F238E27FC236}">
                <a16:creationId xmlns:a16="http://schemas.microsoft.com/office/drawing/2014/main" id="{7863FEB2-AC1E-FA40-87D5-D1AE3CB7F749}"/>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 name="TextBox 8">
            <a:extLst>
              <a:ext uri="{FF2B5EF4-FFF2-40B4-BE49-F238E27FC236}">
                <a16:creationId xmlns:a16="http://schemas.microsoft.com/office/drawing/2014/main" id="{767546A4-7F9F-4D47-A485-2941E966593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0" name="TextBox 9">
            <a:extLst>
              <a:ext uri="{FF2B5EF4-FFF2-40B4-BE49-F238E27FC236}">
                <a16:creationId xmlns:a16="http://schemas.microsoft.com/office/drawing/2014/main" id="{E8202234-F02E-CF46-8736-FCC7F5114C04}"/>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11" name="TextBox 10">
            <a:extLst>
              <a:ext uri="{FF2B5EF4-FFF2-40B4-BE49-F238E27FC236}">
                <a16:creationId xmlns:a16="http://schemas.microsoft.com/office/drawing/2014/main" id="{7B55824C-791C-0B44-B16C-450C0370383F}"/>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12" name="TextBox 11">
            <a:extLst>
              <a:ext uri="{FF2B5EF4-FFF2-40B4-BE49-F238E27FC236}">
                <a16:creationId xmlns:a16="http://schemas.microsoft.com/office/drawing/2014/main" id="{7EEAC526-EA18-9945-BD07-B14B3BFD8151}"/>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13" name="Group 12">
            <a:extLst>
              <a:ext uri="{FF2B5EF4-FFF2-40B4-BE49-F238E27FC236}">
                <a16:creationId xmlns:a16="http://schemas.microsoft.com/office/drawing/2014/main" id="{4439FCAE-C157-654A-878C-B71696798018}"/>
              </a:ext>
            </a:extLst>
          </p:cNvPr>
          <p:cNvGrpSpPr/>
          <p:nvPr/>
        </p:nvGrpSpPr>
        <p:grpSpPr>
          <a:xfrm>
            <a:off x="6288506" y="1009755"/>
            <a:ext cx="5740778" cy="5032375"/>
            <a:chOff x="6456556" y="1825625"/>
            <a:chExt cx="4143414" cy="3632123"/>
          </a:xfrm>
        </p:grpSpPr>
        <p:sp>
          <p:nvSpPr>
            <p:cNvPr id="14" name="Rectangle 13">
              <a:extLst>
                <a:ext uri="{FF2B5EF4-FFF2-40B4-BE49-F238E27FC236}">
                  <a16:creationId xmlns:a16="http://schemas.microsoft.com/office/drawing/2014/main" id="{EA750B3A-8812-AE4A-BF70-7175EDFB29DC}"/>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3B70BE0-5A21-8949-9DEF-89CDAB82F40F}"/>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2C7A2D1-3770-D44D-9A6D-BAA475D30F79}"/>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FEB5616-5F3D-2A4D-86A1-600AA9082D43}"/>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EDE36EB-A97C-0949-AB57-E2360E9F9CC0}"/>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 name="Rectangle 18">
              <a:extLst>
                <a:ext uri="{FF2B5EF4-FFF2-40B4-BE49-F238E27FC236}">
                  <a16:creationId xmlns:a16="http://schemas.microsoft.com/office/drawing/2014/main" id="{2C8A2238-87F7-1D49-9304-24B9158CA22F}"/>
                </a:ext>
              </a:extLst>
            </p:cNvPr>
            <p:cNvSpPr/>
            <p:nvPr/>
          </p:nvSpPr>
          <p:spPr>
            <a:xfrm>
              <a:off x="64565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A05CF6F7-B002-234F-AF47-D9CA916558A7}"/>
                </a:ext>
              </a:extLst>
            </p:cNvPr>
            <p:cNvSpPr/>
            <p:nvPr/>
          </p:nvSpPr>
          <p:spPr>
            <a:xfrm>
              <a:off x="73709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77FB696-A2A5-0A4B-9A66-971A014303E7}"/>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4DC2191F-B0AB-974B-B9F9-E93FB24C8ED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F0D6028-87DF-C443-A9FE-C8EF798E3A6C}"/>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CCA2442-0DEF-F942-91F5-049F19F018BF}"/>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7666DC5-C4A5-0F4D-AEDE-3A83B000493E}"/>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60C70C15-2B0F-8C4C-B265-51925CBCE440}"/>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6FF810A-4957-274A-AC26-2AA283B3E6BF}"/>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8321133-867C-6740-AE7C-84A8362DA7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AAB0BDB-AFBA-BA41-9430-287BB63C645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822CD56-E3E5-B540-B4D3-B09D05A9D1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4" name="Table 3">
            <a:extLst>
              <a:ext uri="{FF2B5EF4-FFF2-40B4-BE49-F238E27FC236}">
                <a16:creationId xmlns:a16="http://schemas.microsoft.com/office/drawing/2014/main" id="{2F24D069-F7CC-1A4F-BE73-C3D94F7D14A4}"/>
              </a:ext>
            </a:extLst>
          </p:cNvPr>
          <p:cNvGraphicFramePr>
            <a:graphicFrameLocks noGrp="1"/>
          </p:cNvGraphicFramePr>
          <p:nvPr>
            <p:extLst>
              <p:ext uri="{D42A27DB-BD31-4B8C-83A1-F6EECF244321}">
                <p14:modId xmlns:p14="http://schemas.microsoft.com/office/powerpoint/2010/main" val="2809999217"/>
              </p:ext>
            </p:extLst>
          </p:nvPr>
        </p:nvGraphicFramePr>
        <p:xfrm>
          <a:off x="9446224" y="165254"/>
          <a:ext cx="2552991" cy="2225040"/>
        </p:xfrm>
        <a:graphic>
          <a:graphicData uri="http://schemas.openxmlformats.org/drawingml/2006/table">
            <a:tbl>
              <a:tblPr firstRow="1" bandRow="1">
                <a:tableStyleId>{5C22544A-7EE6-4342-B048-85BDC9FD1C3A}</a:tableStyleId>
              </a:tblPr>
              <a:tblGrid>
                <a:gridCol w="2552991">
                  <a:extLst>
                    <a:ext uri="{9D8B030D-6E8A-4147-A177-3AD203B41FA5}">
                      <a16:colId xmlns:a16="http://schemas.microsoft.com/office/drawing/2014/main" val="1177420777"/>
                    </a:ext>
                  </a:extLst>
                </a:gridCol>
              </a:tblGrid>
              <a:tr h="370840">
                <a:tc>
                  <a:txBody>
                    <a:bodyPr/>
                    <a:lstStyle/>
                    <a:p>
                      <a:r>
                        <a:rPr lang="en-US" dirty="0"/>
                        <a:t>Logical Connectives</a:t>
                      </a:r>
                    </a:p>
                  </a:txBody>
                  <a:tcPr/>
                </a:tc>
                <a:extLst>
                  <a:ext uri="{0D108BD9-81ED-4DB2-BD59-A6C34878D82A}">
                    <a16:rowId xmlns:a16="http://schemas.microsoft.com/office/drawing/2014/main" val="3543175473"/>
                  </a:ext>
                </a:extLst>
              </a:tr>
              <a:tr h="370840">
                <a:tc>
                  <a:txBody>
                    <a:bodyPr/>
                    <a:lstStyle/>
                    <a:p>
                      <a:r>
                        <a:rPr lang="en-US" dirty="0"/>
                        <a:t>¬ (not)</a:t>
                      </a:r>
                    </a:p>
                  </a:txBody>
                  <a:tcPr/>
                </a:tc>
                <a:extLst>
                  <a:ext uri="{0D108BD9-81ED-4DB2-BD59-A6C34878D82A}">
                    <a16:rowId xmlns:a16="http://schemas.microsoft.com/office/drawing/2014/main" val="4001776402"/>
                  </a:ext>
                </a:extLst>
              </a:tr>
              <a:tr h="370840">
                <a:tc>
                  <a:txBody>
                    <a:bodyPr/>
                    <a:lstStyle/>
                    <a:p>
                      <a:r>
                        <a:rPr lang="en-US" dirty="0"/>
                        <a:t>⋀ (and)</a:t>
                      </a:r>
                    </a:p>
                  </a:txBody>
                  <a:tcPr/>
                </a:tc>
                <a:extLst>
                  <a:ext uri="{0D108BD9-81ED-4DB2-BD59-A6C34878D82A}">
                    <a16:rowId xmlns:a16="http://schemas.microsoft.com/office/drawing/2014/main" val="1897695573"/>
                  </a:ext>
                </a:extLst>
              </a:tr>
              <a:tr h="370840">
                <a:tc>
                  <a:txBody>
                    <a:bodyPr/>
                    <a:lstStyle/>
                    <a:p>
                      <a:r>
                        <a:rPr lang="en-US" dirty="0"/>
                        <a:t>⋁ (or)</a:t>
                      </a:r>
                    </a:p>
                  </a:txBody>
                  <a:tcPr/>
                </a:tc>
                <a:extLst>
                  <a:ext uri="{0D108BD9-81ED-4DB2-BD59-A6C34878D82A}">
                    <a16:rowId xmlns:a16="http://schemas.microsoft.com/office/drawing/2014/main" val="2836129410"/>
                  </a:ext>
                </a:extLst>
              </a:tr>
              <a:tr h="370840">
                <a:tc>
                  <a:txBody>
                    <a:bodyPr/>
                    <a:lstStyle/>
                    <a:p>
                      <a:r>
                        <a:rPr lang="en-US" dirty="0"/>
                        <a:t>⟹  (implies)</a:t>
                      </a:r>
                    </a:p>
                  </a:txBody>
                  <a:tcPr/>
                </a:tc>
                <a:extLst>
                  <a:ext uri="{0D108BD9-81ED-4DB2-BD59-A6C34878D82A}">
                    <a16:rowId xmlns:a16="http://schemas.microsoft.com/office/drawing/2014/main" val="2453209060"/>
                  </a:ext>
                </a:extLst>
              </a:tr>
              <a:tr h="370840">
                <a:tc>
                  <a:txBody>
                    <a:bodyPr/>
                    <a:lstStyle/>
                    <a:p>
                      <a:r>
                        <a:rPr lang="en-US" dirty="0"/>
                        <a:t>⇔ (if and only if)</a:t>
                      </a:r>
                    </a:p>
                  </a:txBody>
                  <a:tcPr/>
                </a:tc>
                <a:extLst>
                  <a:ext uri="{0D108BD9-81ED-4DB2-BD59-A6C34878D82A}">
                    <a16:rowId xmlns:a16="http://schemas.microsoft.com/office/drawing/2014/main" val="679332917"/>
                  </a:ext>
                </a:extLst>
              </a:tr>
            </a:tbl>
          </a:graphicData>
        </a:graphic>
      </p:graphicFrame>
    </p:spTree>
    <p:extLst>
      <p:ext uri="{BB962C8B-B14F-4D97-AF65-F5344CB8AC3E}">
        <p14:creationId xmlns:p14="http://schemas.microsoft.com/office/powerpoint/2010/main" val="5233079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A Simple Knowledge Base</a:t>
            </a:r>
          </a:p>
        </p:txBody>
      </p:sp>
      <p:sp>
        <p:nvSpPr>
          <p:cNvPr id="3" name="Content Placeholder 2">
            <a:extLst>
              <a:ext uri="{FF2B5EF4-FFF2-40B4-BE49-F238E27FC236}">
                <a16:creationId xmlns:a16="http://schemas.microsoft.com/office/drawing/2014/main" id="{779627AF-ABAE-AA42-94BA-B64EF5AD1BC9}"/>
              </a:ext>
            </a:extLst>
          </p:cNvPr>
          <p:cNvSpPr>
            <a:spLocks noGrp="1"/>
          </p:cNvSpPr>
          <p:nvPr>
            <p:ph idx="1"/>
          </p:nvPr>
        </p:nvSpPr>
        <p:spPr>
          <a:xfrm>
            <a:off x="399673" y="1348547"/>
            <a:ext cx="5696327" cy="4793836"/>
          </a:xfrm>
        </p:spPr>
        <p:txBody>
          <a:bodyPr/>
          <a:lstStyle/>
          <a:p>
            <a:r>
              <a:rPr lang="en-US" dirty="0"/>
              <a:t>We can construct sentences out of these using our logical connectors.  We’ll label each sentence.</a:t>
            </a:r>
          </a:p>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What if we perceive the presence or absence of breeze in [1,1], [2,1]?</a:t>
            </a:r>
          </a:p>
          <a:p>
            <a:r>
              <a:rPr lang="en-US" dirty="0"/>
              <a:t>R4: ¬ B</a:t>
            </a:r>
            <a:r>
              <a:rPr lang="en-US" baseline="-25000" dirty="0"/>
              <a:t>1,1</a:t>
            </a:r>
            <a:r>
              <a:rPr lang="en-US" dirty="0"/>
              <a:t> </a:t>
            </a:r>
          </a:p>
          <a:p>
            <a:r>
              <a:rPr lang="en-US" dirty="0"/>
              <a:t>R5:  B</a:t>
            </a:r>
            <a:r>
              <a:rPr lang="en-US" baseline="-25000" dirty="0"/>
              <a:t>2,1</a:t>
            </a:r>
            <a:endParaRPr lang="en-US" dirty="0"/>
          </a:p>
        </p:txBody>
      </p:sp>
      <p:sp>
        <p:nvSpPr>
          <p:cNvPr id="5" name="TextBox 4">
            <a:extLst>
              <a:ext uri="{FF2B5EF4-FFF2-40B4-BE49-F238E27FC236}">
                <a16:creationId xmlns:a16="http://schemas.microsoft.com/office/drawing/2014/main" id="{05EF81FA-3170-3246-9223-CE790AF54EE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6" name="TextBox 5">
            <a:extLst>
              <a:ext uri="{FF2B5EF4-FFF2-40B4-BE49-F238E27FC236}">
                <a16:creationId xmlns:a16="http://schemas.microsoft.com/office/drawing/2014/main" id="{31E570E4-917B-7C44-A87A-3FF0AD8EF8A2}"/>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7" name="TextBox 6">
            <a:extLst>
              <a:ext uri="{FF2B5EF4-FFF2-40B4-BE49-F238E27FC236}">
                <a16:creationId xmlns:a16="http://schemas.microsoft.com/office/drawing/2014/main" id="{D3FCBB61-FE79-154E-A2D7-AF5C70317983}"/>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8" name="TextBox 7">
            <a:extLst>
              <a:ext uri="{FF2B5EF4-FFF2-40B4-BE49-F238E27FC236}">
                <a16:creationId xmlns:a16="http://schemas.microsoft.com/office/drawing/2014/main" id="{7863FEB2-AC1E-FA40-87D5-D1AE3CB7F749}"/>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 name="TextBox 8">
            <a:extLst>
              <a:ext uri="{FF2B5EF4-FFF2-40B4-BE49-F238E27FC236}">
                <a16:creationId xmlns:a16="http://schemas.microsoft.com/office/drawing/2014/main" id="{767546A4-7F9F-4D47-A485-2941E966593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0" name="TextBox 9">
            <a:extLst>
              <a:ext uri="{FF2B5EF4-FFF2-40B4-BE49-F238E27FC236}">
                <a16:creationId xmlns:a16="http://schemas.microsoft.com/office/drawing/2014/main" id="{E8202234-F02E-CF46-8736-FCC7F5114C04}"/>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11" name="TextBox 10">
            <a:extLst>
              <a:ext uri="{FF2B5EF4-FFF2-40B4-BE49-F238E27FC236}">
                <a16:creationId xmlns:a16="http://schemas.microsoft.com/office/drawing/2014/main" id="{7B55824C-791C-0B44-B16C-450C0370383F}"/>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12" name="TextBox 11">
            <a:extLst>
              <a:ext uri="{FF2B5EF4-FFF2-40B4-BE49-F238E27FC236}">
                <a16:creationId xmlns:a16="http://schemas.microsoft.com/office/drawing/2014/main" id="{7EEAC526-EA18-9945-BD07-B14B3BFD8151}"/>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13" name="Group 12">
            <a:extLst>
              <a:ext uri="{FF2B5EF4-FFF2-40B4-BE49-F238E27FC236}">
                <a16:creationId xmlns:a16="http://schemas.microsoft.com/office/drawing/2014/main" id="{4439FCAE-C157-654A-878C-B71696798018}"/>
              </a:ext>
            </a:extLst>
          </p:cNvPr>
          <p:cNvGrpSpPr/>
          <p:nvPr/>
        </p:nvGrpSpPr>
        <p:grpSpPr>
          <a:xfrm>
            <a:off x="6288506" y="1009755"/>
            <a:ext cx="5740778" cy="5032375"/>
            <a:chOff x="6456556" y="1825625"/>
            <a:chExt cx="4143414" cy="3632123"/>
          </a:xfrm>
        </p:grpSpPr>
        <p:sp>
          <p:nvSpPr>
            <p:cNvPr id="14" name="Rectangle 13">
              <a:extLst>
                <a:ext uri="{FF2B5EF4-FFF2-40B4-BE49-F238E27FC236}">
                  <a16:creationId xmlns:a16="http://schemas.microsoft.com/office/drawing/2014/main" id="{EA750B3A-8812-AE4A-BF70-7175EDFB29DC}"/>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3B70BE0-5A21-8949-9DEF-89CDAB82F40F}"/>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2C7A2D1-3770-D44D-9A6D-BAA475D30F79}"/>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FEB5616-5F3D-2A4D-86A1-600AA9082D43}"/>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EDE36EB-A97C-0949-AB57-E2360E9F9CC0}"/>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 name="Rectangle 18">
              <a:extLst>
                <a:ext uri="{FF2B5EF4-FFF2-40B4-BE49-F238E27FC236}">
                  <a16:creationId xmlns:a16="http://schemas.microsoft.com/office/drawing/2014/main" id="{2C8A2238-87F7-1D49-9304-24B9158CA22F}"/>
                </a:ext>
              </a:extLst>
            </p:cNvPr>
            <p:cNvSpPr/>
            <p:nvPr/>
          </p:nvSpPr>
          <p:spPr>
            <a:xfrm>
              <a:off x="64565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A05CF6F7-B002-234F-AF47-D9CA916558A7}"/>
                </a:ext>
              </a:extLst>
            </p:cNvPr>
            <p:cNvSpPr/>
            <p:nvPr/>
          </p:nvSpPr>
          <p:spPr>
            <a:xfrm>
              <a:off x="73709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77FB696-A2A5-0A4B-9A66-971A014303E7}"/>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4DC2191F-B0AB-974B-B9F9-E93FB24C8ED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F0D6028-87DF-C443-A9FE-C8EF798E3A6C}"/>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CCA2442-0DEF-F942-91F5-049F19F018BF}"/>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7666DC5-C4A5-0F4D-AEDE-3A83B000493E}"/>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60C70C15-2B0F-8C4C-B265-51925CBCE440}"/>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6FF810A-4957-274A-AC26-2AA283B3E6BF}"/>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8321133-867C-6740-AE7C-84A8362DA7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AAB0BDB-AFBA-BA41-9430-287BB63C645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822CD56-E3E5-B540-B4D3-B09D05A9D1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Rectangle 30">
            <a:extLst>
              <a:ext uri="{FF2B5EF4-FFF2-40B4-BE49-F238E27FC236}">
                <a16:creationId xmlns:a16="http://schemas.microsoft.com/office/drawing/2014/main" id="{90E34470-8AF3-1847-ADAE-C3F4F6A1BD02}"/>
              </a:ext>
            </a:extLst>
          </p:cNvPr>
          <p:cNvSpPr/>
          <p:nvPr/>
        </p:nvSpPr>
        <p:spPr>
          <a:xfrm>
            <a:off x="7705479" y="5224005"/>
            <a:ext cx="925253" cy="369332"/>
          </a:xfrm>
          <a:prstGeom prst="rect">
            <a:avLst/>
          </a:prstGeom>
        </p:spPr>
        <p:txBody>
          <a:bodyPr wrap="none">
            <a:spAutoFit/>
          </a:bodyPr>
          <a:lstStyle/>
          <a:p>
            <a:r>
              <a:rPr lang="en-US" dirty="0">
                <a:solidFill>
                  <a:schemeClr val="bg1"/>
                </a:solidFill>
              </a:rPr>
              <a:t>Breeze</a:t>
            </a:r>
          </a:p>
        </p:txBody>
      </p:sp>
      <p:sp>
        <p:nvSpPr>
          <p:cNvPr id="32" name="Rectangle 31">
            <a:extLst>
              <a:ext uri="{FF2B5EF4-FFF2-40B4-BE49-F238E27FC236}">
                <a16:creationId xmlns:a16="http://schemas.microsoft.com/office/drawing/2014/main" id="{12650225-5D3B-074D-A5C9-06FE69C7E376}"/>
              </a:ext>
            </a:extLst>
          </p:cNvPr>
          <p:cNvSpPr/>
          <p:nvPr/>
        </p:nvSpPr>
        <p:spPr>
          <a:xfrm>
            <a:off x="6262834" y="5224005"/>
            <a:ext cx="1298753" cy="369332"/>
          </a:xfrm>
          <a:prstGeom prst="rect">
            <a:avLst/>
          </a:prstGeom>
        </p:spPr>
        <p:txBody>
          <a:bodyPr wrap="none">
            <a:spAutoFit/>
          </a:bodyPr>
          <a:lstStyle/>
          <a:p>
            <a:r>
              <a:rPr lang="en-US" dirty="0">
                <a:solidFill>
                  <a:schemeClr val="bg1"/>
                </a:solidFill>
              </a:rPr>
              <a:t>No Breeze</a:t>
            </a:r>
          </a:p>
        </p:txBody>
      </p:sp>
      <p:graphicFrame>
        <p:nvGraphicFramePr>
          <p:cNvPr id="33" name="Table 32">
            <a:extLst>
              <a:ext uri="{FF2B5EF4-FFF2-40B4-BE49-F238E27FC236}">
                <a16:creationId xmlns:a16="http://schemas.microsoft.com/office/drawing/2014/main" id="{8EE5C4EE-3400-154C-AAD8-EEC1622C5E30}"/>
              </a:ext>
            </a:extLst>
          </p:cNvPr>
          <p:cNvGraphicFramePr>
            <a:graphicFrameLocks noGrp="1"/>
          </p:cNvGraphicFramePr>
          <p:nvPr>
            <p:extLst>
              <p:ext uri="{D42A27DB-BD31-4B8C-83A1-F6EECF244321}">
                <p14:modId xmlns:p14="http://schemas.microsoft.com/office/powerpoint/2010/main" val="110586271"/>
              </p:ext>
            </p:extLst>
          </p:nvPr>
        </p:nvGraphicFramePr>
        <p:xfrm>
          <a:off x="9446224" y="165254"/>
          <a:ext cx="2552991" cy="2225040"/>
        </p:xfrm>
        <a:graphic>
          <a:graphicData uri="http://schemas.openxmlformats.org/drawingml/2006/table">
            <a:tbl>
              <a:tblPr firstRow="1" bandRow="1">
                <a:tableStyleId>{5C22544A-7EE6-4342-B048-85BDC9FD1C3A}</a:tableStyleId>
              </a:tblPr>
              <a:tblGrid>
                <a:gridCol w="2552991">
                  <a:extLst>
                    <a:ext uri="{9D8B030D-6E8A-4147-A177-3AD203B41FA5}">
                      <a16:colId xmlns:a16="http://schemas.microsoft.com/office/drawing/2014/main" val="1177420777"/>
                    </a:ext>
                  </a:extLst>
                </a:gridCol>
              </a:tblGrid>
              <a:tr h="370840">
                <a:tc>
                  <a:txBody>
                    <a:bodyPr/>
                    <a:lstStyle/>
                    <a:p>
                      <a:r>
                        <a:rPr lang="en-US" dirty="0"/>
                        <a:t>Logical Connectives</a:t>
                      </a:r>
                    </a:p>
                  </a:txBody>
                  <a:tcPr/>
                </a:tc>
                <a:extLst>
                  <a:ext uri="{0D108BD9-81ED-4DB2-BD59-A6C34878D82A}">
                    <a16:rowId xmlns:a16="http://schemas.microsoft.com/office/drawing/2014/main" val="3543175473"/>
                  </a:ext>
                </a:extLst>
              </a:tr>
              <a:tr h="370840">
                <a:tc>
                  <a:txBody>
                    <a:bodyPr/>
                    <a:lstStyle/>
                    <a:p>
                      <a:r>
                        <a:rPr lang="en-US" dirty="0"/>
                        <a:t>¬ (not)</a:t>
                      </a:r>
                    </a:p>
                  </a:txBody>
                  <a:tcPr/>
                </a:tc>
                <a:extLst>
                  <a:ext uri="{0D108BD9-81ED-4DB2-BD59-A6C34878D82A}">
                    <a16:rowId xmlns:a16="http://schemas.microsoft.com/office/drawing/2014/main" val="4001776402"/>
                  </a:ext>
                </a:extLst>
              </a:tr>
              <a:tr h="370840">
                <a:tc>
                  <a:txBody>
                    <a:bodyPr/>
                    <a:lstStyle/>
                    <a:p>
                      <a:r>
                        <a:rPr lang="en-US" dirty="0"/>
                        <a:t>⋀ (and)</a:t>
                      </a:r>
                    </a:p>
                  </a:txBody>
                  <a:tcPr/>
                </a:tc>
                <a:extLst>
                  <a:ext uri="{0D108BD9-81ED-4DB2-BD59-A6C34878D82A}">
                    <a16:rowId xmlns:a16="http://schemas.microsoft.com/office/drawing/2014/main" val="1897695573"/>
                  </a:ext>
                </a:extLst>
              </a:tr>
              <a:tr h="370840">
                <a:tc>
                  <a:txBody>
                    <a:bodyPr/>
                    <a:lstStyle/>
                    <a:p>
                      <a:r>
                        <a:rPr lang="en-US" dirty="0"/>
                        <a:t>⋁ (or)</a:t>
                      </a:r>
                    </a:p>
                  </a:txBody>
                  <a:tcPr/>
                </a:tc>
                <a:extLst>
                  <a:ext uri="{0D108BD9-81ED-4DB2-BD59-A6C34878D82A}">
                    <a16:rowId xmlns:a16="http://schemas.microsoft.com/office/drawing/2014/main" val="2836129410"/>
                  </a:ext>
                </a:extLst>
              </a:tr>
              <a:tr h="370840">
                <a:tc>
                  <a:txBody>
                    <a:bodyPr/>
                    <a:lstStyle/>
                    <a:p>
                      <a:r>
                        <a:rPr lang="en-US" dirty="0"/>
                        <a:t>⟹  (implies)</a:t>
                      </a:r>
                    </a:p>
                  </a:txBody>
                  <a:tcPr/>
                </a:tc>
                <a:extLst>
                  <a:ext uri="{0D108BD9-81ED-4DB2-BD59-A6C34878D82A}">
                    <a16:rowId xmlns:a16="http://schemas.microsoft.com/office/drawing/2014/main" val="2453209060"/>
                  </a:ext>
                </a:extLst>
              </a:tr>
              <a:tr h="370840">
                <a:tc>
                  <a:txBody>
                    <a:bodyPr/>
                    <a:lstStyle/>
                    <a:p>
                      <a:r>
                        <a:rPr lang="en-US" dirty="0"/>
                        <a:t>⇔ (if and only if)</a:t>
                      </a:r>
                    </a:p>
                  </a:txBody>
                  <a:tcPr/>
                </a:tc>
                <a:extLst>
                  <a:ext uri="{0D108BD9-81ED-4DB2-BD59-A6C34878D82A}">
                    <a16:rowId xmlns:a16="http://schemas.microsoft.com/office/drawing/2014/main" val="679332917"/>
                  </a:ext>
                </a:extLst>
              </a:tr>
            </a:tbl>
          </a:graphicData>
        </a:graphic>
      </p:graphicFrame>
    </p:spTree>
    <p:extLst>
      <p:ext uri="{BB962C8B-B14F-4D97-AF65-F5344CB8AC3E}">
        <p14:creationId xmlns:p14="http://schemas.microsoft.com/office/powerpoint/2010/main" val="26149975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A Simple Knowledge Base</a:t>
            </a:r>
          </a:p>
        </p:txBody>
      </p:sp>
      <p:sp>
        <p:nvSpPr>
          <p:cNvPr id="3" name="Content Placeholder 2">
            <a:extLst>
              <a:ext uri="{FF2B5EF4-FFF2-40B4-BE49-F238E27FC236}">
                <a16:creationId xmlns:a16="http://schemas.microsoft.com/office/drawing/2014/main" id="{779627AF-ABAE-AA42-94BA-B64EF5AD1BC9}"/>
              </a:ext>
            </a:extLst>
          </p:cNvPr>
          <p:cNvSpPr>
            <a:spLocks noGrp="1"/>
          </p:cNvSpPr>
          <p:nvPr>
            <p:ph idx="1"/>
          </p:nvPr>
        </p:nvSpPr>
        <p:spPr>
          <a:xfrm>
            <a:off x="399673" y="1348547"/>
            <a:ext cx="5696327" cy="4793836"/>
          </a:xfrm>
        </p:spPr>
        <p:txBody>
          <a:bodyPr/>
          <a:lstStyle/>
          <a:p>
            <a:r>
              <a:rPr lang="en-US" dirty="0"/>
              <a:t>We can construct sentences out of these using our logical connectors.  We’ll label each sentence.</a:t>
            </a:r>
          </a:p>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Can mechanically combine the sentences in our KB to prove that a pit exists at (or is absent from) any location?</a:t>
            </a:r>
          </a:p>
        </p:txBody>
      </p:sp>
      <p:sp>
        <p:nvSpPr>
          <p:cNvPr id="5" name="TextBox 4">
            <a:extLst>
              <a:ext uri="{FF2B5EF4-FFF2-40B4-BE49-F238E27FC236}">
                <a16:creationId xmlns:a16="http://schemas.microsoft.com/office/drawing/2014/main" id="{05EF81FA-3170-3246-9223-CE790AF54EE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6" name="TextBox 5">
            <a:extLst>
              <a:ext uri="{FF2B5EF4-FFF2-40B4-BE49-F238E27FC236}">
                <a16:creationId xmlns:a16="http://schemas.microsoft.com/office/drawing/2014/main" id="{31E570E4-917B-7C44-A87A-3FF0AD8EF8A2}"/>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7" name="TextBox 6">
            <a:extLst>
              <a:ext uri="{FF2B5EF4-FFF2-40B4-BE49-F238E27FC236}">
                <a16:creationId xmlns:a16="http://schemas.microsoft.com/office/drawing/2014/main" id="{D3FCBB61-FE79-154E-A2D7-AF5C70317983}"/>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8" name="TextBox 7">
            <a:extLst>
              <a:ext uri="{FF2B5EF4-FFF2-40B4-BE49-F238E27FC236}">
                <a16:creationId xmlns:a16="http://schemas.microsoft.com/office/drawing/2014/main" id="{7863FEB2-AC1E-FA40-87D5-D1AE3CB7F749}"/>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 name="TextBox 8">
            <a:extLst>
              <a:ext uri="{FF2B5EF4-FFF2-40B4-BE49-F238E27FC236}">
                <a16:creationId xmlns:a16="http://schemas.microsoft.com/office/drawing/2014/main" id="{767546A4-7F9F-4D47-A485-2941E966593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0" name="TextBox 9">
            <a:extLst>
              <a:ext uri="{FF2B5EF4-FFF2-40B4-BE49-F238E27FC236}">
                <a16:creationId xmlns:a16="http://schemas.microsoft.com/office/drawing/2014/main" id="{E8202234-F02E-CF46-8736-FCC7F5114C04}"/>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11" name="TextBox 10">
            <a:extLst>
              <a:ext uri="{FF2B5EF4-FFF2-40B4-BE49-F238E27FC236}">
                <a16:creationId xmlns:a16="http://schemas.microsoft.com/office/drawing/2014/main" id="{7B55824C-791C-0B44-B16C-450C0370383F}"/>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12" name="TextBox 11">
            <a:extLst>
              <a:ext uri="{FF2B5EF4-FFF2-40B4-BE49-F238E27FC236}">
                <a16:creationId xmlns:a16="http://schemas.microsoft.com/office/drawing/2014/main" id="{7EEAC526-EA18-9945-BD07-B14B3BFD8151}"/>
              </a:ext>
            </a:extLst>
          </p:cNvPr>
          <p:cNvSpPr txBox="1"/>
          <p:nvPr/>
        </p:nvSpPr>
        <p:spPr>
          <a:xfrm>
            <a:off x="5910843" y="1491014"/>
            <a:ext cx="316112" cy="369332"/>
          </a:xfrm>
          <a:prstGeom prst="rect">
            <a:avLst/>
          </a:prstGeom>
          <a:noFill/>
        </p:spPr>
        <p:txBody>
          <a:bodyPr wrap="none" rtlCol="0">
            <a:spAutoFit/>
          </a:bodyPr>
          <a:lstStyle/>
          <a:p>
            <a:r>
              <a:rPr lang="en-US" dirty="0"/>
              <a:t>4</a:t>
            </a:r>
          </a:p>
        </p:txBody>
      </p:sp>
      <p:grpSp>
        <p:nvGrpSpPr>
          <p:cNvPr id="13" name="Group 12">
            <a:extLst>
              <a:ext uri="{FF2B5EF4-FFF2-40B4-BE49-F238E27FC236}">
                <a16:creationId xmlns:a16="http://schemas.microsoft.com/office/drawing/2014/main" id="{4439FCAE-C157-654A-878C-B71696798018}"/>
              </a:ext>
            </a:extLst>
          </p:cNvPr>
          <p:cNvGrpSpPr/>
          <p:nvPr/>
        </p:nvGrpSpPr>
        <p:grpSpPr>
          <a:xfrm>
            <a:off x="6288506" y="1009755"/>
            <a:ext cx="5740778" cy="5032375"/>
            <a:chOff x="6456556" y="1825625"/>
            <a:chExt cx="4143414" cy="3632123"/>
          </a:xfrm>
        </p:grpSpPr>
        <p:sp>
          <p:nvSpPr>
            <p:cNvPr id="14" name="Rectangle 13">
              <a:extLst>
                <a:ext uri="{FF2B5EF4-FFF2-40B4-BE49-F238E27FC236}">
                  <a16:creationId xmlns:a16="http://schemas.microsoft.com/office/drawing/2014/main" id="{EA750B3A-8812-AE4A-BF70-7175EDFB29DC}"/>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33B70BE0-5A21-8949-9DEF-89CDAB82F40F}"/>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D2C7A2D1-3770-D44D-9A6D-BAA475D30F79}"/>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FEB5616-5F3D-2A4D-86A1-600AA9082D43}"/>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EDE36EB-A97C-0949-AB57-E2360E9F9CC0}"/>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 name="Rectangle 18">
              <a:extLst>
                <a:ext uri="{FF2B5EF4-FFF2-40B4-BE49-F238E27FC236}">
                  <a16:creationId xmlns:a16="http://schemas.microsoft.com/office/drawing/2014/main" id="{2C8A2238-87F7-1D49-9304-24B9158CA22F}"/>
                </a:ext>
              </a:extLst>
            </p:cNvPr>
            <p:cNvSpPr/>
            <p:nvPr/>
          </p:nvSpPr>
          <p:spPr>
            <a:xfrm>
              <a:off x="64565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A05CF6F7-B002-234F-AF47-D9CA916558A7}"/>
                </a:ext>
              </a:extLst>
            </p:cNvPr>
            <p:cNvSpPr/>
            <p:nvPr/>
          </p:nvSpPr>
          <p:spPr>
            <a:xfrm>
              <a:off x="73709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077FB696-A2A5-0A4B-9A66-971A014303E7}"/>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4DC2191F-B0AB-974B-B9F9-E93FB24C8EDD}"/>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F0D6028-87DF-C443-A9FE-C8EF798E3A6C}"/>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BCCA2442-0DEF-F942-91F5-049F19F018BF}"/>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37666DC5-C4A5-0F4D-AEDE-3A83B000493E}"/>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60C70C15-2B0F-8C4C-B265-51925CBCE440}"/>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6FF810A-4957-274A-AC26-2AA283B3E6BF}"/>
                </a:ext>
              </a:extLst>
            </p:cNvPr>
            <p:cNvSpPr/>
            <p:nvPr/>
          </p:nvSpPr>
          <p:spPr>
            <a:xfrm>
              <a:off x="64565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8321133-867C-6740-AE7C-84A8362DA7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CAAB0BDB-AFBA-BA41-9430-287BB63C645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E822CD56-E3E5-B540-B4D3-B09D05A9D111}"/>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Rectangle 30">
            <a:extLst>
              <a:ext uri="{FF2B5EF4-FFF2-40B4-BE49-F238E27FC236}">
                <a16:creationId xmlns:a16="http://schemas.microsoft.com/office/drawing/2014/main" id="{90E34470-8AF3-1847-ADAE-C3F4F6A1BD02}"/>
              </a:ext>
            </a:extLst>
          </p:cNvPr>
          <p:cNvSpPr/>
          <p:nvPr/>
        </p:nvSpPr>
        <p:spPr>
          <a:xfrm>
            <a:off x="7705479" y="5224005"/>
            <a:ext cx="925253" cy="369332"/>
          </a:xfrm>
          <a:prstGeom prst="rect">
            <a:avLst/>
          </a:prstGeom>
        </p:spPr>
        <p:txBody>
          <a:bodyPr wrap="none">
            <a:spAutoFit/>
          </a:bodyPr>
          <a:lstStyle/>
          <a:p>
            <a:r>
              <a:rPr lang="en-US" dirty="0">
                <a:solidFill>
                  <a:schemeClr val="bg1"/>
                </a:solidFill>
              </a:rPr>
              <a:t>Breeze</a:t>
            </a:r>
          </a:p>
        </p:txBody>
      </p:sp>
      <p:sp>
        <p:nvSpPr>
          <p:cNvPr id="32" name="Rectangle 31">
            <a:extLst>
              <a:ext uri="{FF2B5EF4-FFF2-40B4-BE49-F238E27FC236}">
                <a16:creationId xmlns:a16="http://schemas.microsoft.com/office/drawing/2014/main" id="{12650225-5D3B-074D-A5C9-06FE69C7E376}"/>
              </a:ext>
            </a:extLst>
          </p:cNvPr>
          <p:cNvSpPr/>
          <p:nvPr/>
        </p:nvSpPr>
        <p:spPr>
          <a:xfrm>
            <a:off x="6262834" y="5224005"/>
            <a:ext cx="1298753" cy="369332"/>
          </a:xfrm>
          <a:prstGeom prst="rect">
            <a:avLst/>
          </a:prstGeom>
        </p:spPr>
        <p:txBody>
          <a:bodyPr wrap="none">
            <a:spAutoFit/>
          </a:bodyPr>
          <a:lstStyle/>
          <a:p>
            <a:r>
              <a:rPr lang="en-US" dirty="0">
                <a:solidFill>
                  <a:schemeClr val="bg1"/>
                </a:solidFill>
              </a:rPr>
              <a:t>No Breeze</a:t>
            </a:r>
          </a:p>
        </p:txBody>
      </p:sp>
      <p:sp>
        <p:nvSpPr>
          <p:cNvPr id="33" name="Rectangle 32">
            <a:extLst>
              <a:ext uri="{FF2B5EF4-FFF2-40B4-BE49-F238E27FC236}">
                <a16:creationId xmlns:a16="http://schemas.microsoft.com/office/drawing/2014/main" id="{5E394521-8711-1C43-AA86-FF78EFC630BC}"/>
              </a:ext>
            </a:extLst>
          </p:cNvPr>
          <p:cNvSpPr/>
          <p:nvPr/>
        </p:nvSpPr>
        <p:spPr>
          <a:xfrm>
            <a:off x="6548590" y="3957086"/>
            <a:ext cx="562975" cy="369332"/>
          </a:xfrm>
          <a:prstGeom prst="rect">
            <a:avLst/>
          </a:prstGeom>
        </p:spPr>
        <p:txBody>
          <a:bodyPr wrap="none">
            <a:spAutoFit/>
          </a:bodyPr>
          <a:lstStyle/>
          <a:p>
            <a:r>
              <a:rPr lang="en-US" dirty="0">
                <a:solidFill>
                  <a:schemeClr val="bg1"/>
                </a:solidFill>
              </a:rPr>
              <a:t>Pit?</a:t>
            </a:r>
          </a:p>
        </p:txBody>
      </p:sp>
      <p:sp>
        <p:nvSpPr>
          <p:cNvPr id="35" name="Rectangle 34">
            <a:extLst>
              <a:ext uri="{FF2B5EF4-FFF2-40B4-BE49-F238E27FC236}">
                <a16:creationId xmlns:a16="http://schemas.microsoft.com/office/drawing/2014/main" id="{1F28CBF9-6DC4-9946-9D61-6DB1F4AC4E9E}"/>
              </a:ext>
            </a:extLst>
          </p:cNvPr>
          <p:cNvSpPr/>
          <p:nvPr/>
        </p:nvSpPr>
        <p:spPr>
          <a:xfrm>
            <a:off x="9161413" y="5235449"/>
            <a:ext cx="562975" cy="369332"/>
          </a:xfrm>
          <a:prstGeom prst="rect">
            <a:avLst/>
          </a:prstGeom>
        </p:spPr>
        <p:txBody>
          <a:bodyPr wrap="none">
            <a:spAutoFit/>
          </a:bodyPr>
          <a:lstStyle/>
          <a:p>
            <a:r>
              <a:rPr lang="en-US" dirty="0">
                <a:solidFill>
                  <a:schemeClr val="bg1"/>
                </a:solidFill>
              </a:rPr>
              <a:t>Pit?</a:t>
            </a:r>
          </a:p>
        </p:txBody>
      </p:sp>
      <p:sp>
        <p:nvSpPr>
          <p:cNvPr id="36" name="Rectangle 35">
            <a:extLst>
              <a:ext uri="{FF2B5EF4-FFF2-40B4-BE49-F238E27FC236}">
                <a16:creationId xmlns:a16="http://schemas.microsoft.com/office/drawing/2014/main" id="{7E32EA44-E356-C44D-ADE4-FCC65CCF5BF5}"/>
              </a:ext>
            </a:extLst>
          </p:cNvPr>
          <p:cNvSpPr/>
          <p:nvPr/>
        </p:nvSpPr>
        <p:spPr>
          <a:xfrm>
            <a:off x="7842211" y="3953618"/>
            <a:ext cx="562975" cy="369332"/>
          </a:xfrm>
          <a:prstGeom prst="rect">
            <a:avLst/>
          </a:prstGeom>
        </p:spPr>
        <p:txBody>
          <a:bodyPr wrap="none">
            <a:spAutoFit/>
          </a:bodyPr>
          <a:lstStyle/>
          <a:p>
            <a:r>
              <a:rPr lang="en-US" dirty="0">
                <a:solidFill>
                  <a:schemeClr val="bg1"/>
                </a:solidFill>
              </a:rPr>
              <a:t>Pit?</a:t>
            </a:r>
          </a:p>
        </p:txBody>
      </p:sp>
      <p:sp>
        <p:nvSpPr>
          <p:cNvPr id="37" name="Google Shape;75;g92b3bf485b_0_0">
            <a:extLst>
              <a:ext uri="{FF2B5EF4-FFF2-40B4-BE49-F238E27FC236}">
                <a16:creationId xmlns:a16="http://schemas.microsoft.com/office/drawing/2014/main" id="{F5A1371C-3E06-DC4C-933B-0F7ABE93113F}"/>
              </a:ext>
            </a:extLst>
          </p:cNvPr>
          <p:cNvSpPr/>
          <p:nvPr/>
        </p:nvSpPr>
        <p:spPr>
          <a:xfrm>
            <a:off x="5372045" y="1768409"/>
            <a:ext cx="3882071" cy="1334464"/>
          </a:xfrm>
          <a:prstGeom prst="wedgeRoundRectCallout">
            <a:avLst>
              <a:gd name="adj1" fmla="val -10931"/>
              <a:gd name="adj2" fmla="val 115839"/>
              <a:gd name="adj3" fmla="val 0"/>
            </a:avLst>
          </a:prstGeom>
          <a:solidFill>
            <a:srgbClr val="FFAE2B"/>
          </a:solidFill>
          <a:ln>
            <a:noFill/>
          </a:ln>
        </p:spPr>
        <p:txBody>
          <a:bodyPr spcFirstLastPara="1" wrap="square" lIns="91425" tIns="91425" rIns="91425" bIns="91425" anchor="ctr" anchorCtr="0">
            <a:noAutofit/>
          </a:bodyPr>
          <a:lstStyle/>
          <a:p>
            <a:pPr algn="ctr">
              <a:buSzPts val="2500"/>
            </a:pPr>
            <a:r>
              <a:rPr lang="en-US" sz="2800" b="1" dirty="0"/>
              <a:t>KB ⊨ ¬P</a:t>
            </a:r>
            <a:r>
              <a:rPr lang="en-US" sz="2800" b="1" baseline="-25000" dirty="0"/>
              <a:t>1,2</a:t>
            </a:r>
            <a:endParaRPr lang="en-US" sz="2800" b="1" dirty="0"/>
          </a:p>
          <a:p>
            <a:pPr lvl="0" algn="ctr">
              <a:buSzPts val="2500"/>
            </a:pPr>
            <a:r>
              <a:rPr lang="en-US" sz="2500" dirty="0">
                <a:latin typeface="Open Sans"/>
                <a:ea typeface="Open Sans"/>
                <a:cs typeface="Open Sans"/>
                <a:sym typeface="Open Sans"/>
              </a:rPr>
              <a:t>Does the KB entail that there is no pit here? </a:t>
            </a:r>
          </a:p>
        </p:txBody>
      </p:sp>
      <p:graphicFrame>
        <p:nvGraphicFramePr>
          <p:cNvPr id="38" name="Table 37">
            <a:extLst>
              <a:ext uri="{FF2B5EF4-FFF2-40B4-BE49-F238E27FC236}">
                <a16:creationId xmlns:a16="http://schemas.microsoft.com/office/drawing/2014/main" id="{3E775ED2-2F23-BB41-8AB6-96ECB61F5D4C}"/>
              </a:ext>
            </a:extLst>
          </p:cNvPr>
          <p:cNvGraphicFramePr>
            <a:graphicFrameLocks noGrp="1"/>
          </p:cNvGraphicFramePr>
          <p:nvPr>
            <p:extLst>
              <p:ext uri="{D42A27DB-BD31-4B8C-83A1-F6EECF244321}">
                <p14:modId xmlns:p14="http://schemas.microsoft.com/office/powerpoint/2010/main" val="110586271"/>
              </p:ext>
            </p:extLst>
          </p:nvPr>
        </p:nvGraphicFramePr>
        <p:xfrm>
          <a:off x="9446224" y="165254"/>
          <a:ext cx="2552991" cy="2225040"/>
        </p:xfrm>
        <a:graphic>
          <a:graphicData uri="http://schemas.openxmlformats.org/drawingml/2006/table">
            <a:tbl>
              <a:tblPr firstRow="1" bandRow="1">
                <a:tableStyleId>{5C22544A-7EE6-4342-B048-85BDC9FD1C3A}</a:tableStyleId>
              </a:tblPr>
              <a:tblGrid>
                <a:gridCol w="2552991">
                  <a:extLst>
                    <a:ext uri="{9D8B030D-6E8A-4147-A177-3AD203B41FA5}">
                      <a16:colId xmlns:a16="http://schemas.microsoft.com/office/drawing/2014/main" val="1177420777"/>
                    </a:ext>
                  </a:extLst>
                </a:gridCol>
              </a:tblGrid>
              <a:tr h="370840">
                <a:tc>
                  <a:txBody>
                    <a:bodyPr/>
                    <a:lstStyle/>
                    <a:p>
                      <a:r>
                        <a:rPr lang="en-US" dirty="0"/>
                        <a:t>Logical Connectives</a:t>
                      </a:r>
                    </a:p>
                  </a:txBody>
                  <a:tcPr/>
                </a:tc>
                <a:extLst>
                  <a:ext uri="{0D108BD9-81ED-4DB2-BD59-A6C34878D82A}">
                    <a16:rowId xmlns:a16="http://schemas.microsoft.com/office/drawing/2014/main" val="3543175473"/>
                  </a:ext>
                </a:extLst>
              </a:tr>
              <a:tr h="370840">
                <a:tc>
                  <a:txBody>
                    <a:bodyPr/>
                    <a:lstStyle/>
                    <a:p>
                      <a:r>
                        <a:rPr lang="en-US" dirty="0"/>
                        <a:t>¬ (not)</a:t>
                      </a:r>
                    </a:p>
                  </a:txBody>
                  <a:tcPr/>
                </a:tc>
                <a:extLst>
                  <a:ext uri="{0D108BD9-81ED-4DB2-BD59-A6C34878D82A}">
                    <a16:rowId xmlns:a16="http://schemas.microsoft.com/office/drawing/2014/main" val="4001776402"/>
                  </a:ext>
                </a:extLst>
              </a:tr>
              <a:tr h="370840">
                <a:tc>
                  <a:txBody>
                    <a:bodyPr/>
                    <a:lstStyle/>
                    <a:p>
                      <a:r>
                        <a:rPr lang="en-US" dirty="0"/>
                        <a:t>⋀ (and)</a:t>
                      </a:r>
                    </a:p>
                  </a:txBody>
                  <a:tcPr/>
                </a:tc>
                <a:extLst>
                  <a:ext uri="{0D108BD9-81ED-4DB2-BD59-A6C34878D82A}">
                    <a16:rowId xmlns:a16="http://schemas.microsoft.com/office/drawing/2014/main" val="1897695573"/>
                  </a:ext>
                </a:extLst>
              </a:tr>
              <a:tr h="370840">
                <a:tc>
                  <a:txBody>
                    <a:bodyPr/>
                    <a:lstStyle/>
                    <a:p>
                      <a:r>
                        <a:rPr lang="en-US" dirty="0"/>
                        <a:t>⋁ (or)</a:t>
                      </a:r>
                    </a:p>
                  </a:txBody>
                  <a:tcPr/>
                </a:tc>
                <a:extLst>
                  <a:ext uri="{0D108BD9-81ED-4DB2-BD59-A6C34878D82A}">
                    <a16:rowId xmlns:a16="http://schemas.microsoft.com/office/drawing/2014/main" val="2836129410"/>
                  </a:ext>
                </a:extLst>
              </a:tr>
              <a:tr h="370840">
                <a:tc>
                  <a:txBody>
                    <a:bodyPr/>
                    <a:lstStyle/>
                    <a:p>
                      <a:r>
                        <a:rPr lang="en-US" dirty="0"/>
                        <a:t>⟹  (implies)</a:t>
                      </a:r>
                    </a:p>
                  </a:txBody>
                  <a:tcPr/>
                </a:tc>
                <a:extLst>
                  <a:ext uri="{0D108BD9-81ED-4DB2-BD59-A6C34878D82A}">
                    <a16:rowId xmlns:a16="http://schemas.microsoft.com/office/drawing/2014/main" val="2453209060"/>
                  </a:ext>
                </a:extLst>
              </a:tr>
              <a:tr h="370840">
                <a:tc>
                  <a:txBody>
                    <a:bodyPr/>
                    <a:lstStyle/>
                    <a:p>
                      <a:r>
                        <a:rPr lang="en-US" dirty="0"/>
                        <a:t>⇔ (if and only if)</a:t>
                      </a:r>
                    </a:p>
                  </a:txBody>
                  <a:tcPr/>
                </a:tc>
                <a:extLst>
                  <a:ext uri="{0D108BD9-81ED-4DB2-BD59-A6C34878D82A}">
                    <a16:rowId xmlns:a16="http://schemas.microsoft.com/office/drawing/2014/main" val="679332917"/>
                  </a:ext>
                </a:extLst>
              </a:tr>
            </a:tbl>
          </a:graphicData>
        </a:graphic>
      </p:graphicFrame>
    </p:spTree>
    <p:extLst>
      <p:ext uri="{BB962C8B-B14F-4D97-AF65-F5344CB8AC3E}">
        <p14:creationId xmlns:p14="http://schemas.microsoft.com/office/powerpoint/2010/main" val="87852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ED759-F2C9-CB4B-AC91-0F0A53020EBD}"/>
              </a:ext>
            </a:extLst>
          </p:cNvPr>
          <p:cNvSpPr>
            <a:spLocks noGrp="1"/>
          </p:cNvSpPr>
          <p:nvPr>
            <p:ph type="title"/>
          </p:nvPr>
        </p:nvSpPr>
        <p:spPr/>
        <p:txBody>
          <a:bodyPr>
            <a:normAutofit/>
          </a:bodyPr>
          <a:lstStyle/>
          <a:p>
            <a:r>
              <a:rPr lang="en-US" dirty="0"/>
              <a:t>Knowledge-based Agents</a:t>
            </a:r>
          </a:p>
        </p:txBody>
      </p:sp>
      <p:sp>
        <p:nvSpPr>
          <p:cNvPr id="3" name="Content Placeholder 2">
            <a:extLst>
              <a:ext uri="{FF2B5EF4-FFF2-40B4-BE49-F238E27FC236}">
                <a16:creationId xmlns:a16="http://schemas.microsoft.com/office/drawing/2014/main" id="{471B1CA5-C525-224C-A4F4-B02388D90B42}"/>
              </a:ext>
            </a:extLst>
          </p:cNvPr>
          <p:cNvSpPr>
            <a:spLocks noGrp="1"/>
          </p:cNvSpPr>
          <p:nvPr>
            <p:ph idx="1"/>
          </p:nvPr>
        </p:nvSpPr>
        <p:spPr/>
        <p:txBody>
          <a:bodyPr>
            <a:normAutofit/>
          </a:bodyPr>
          <a:lstStyle/>
          <a:p>
            <a:r>
              <a:rPr lang="en-US" dirty="0"/>
              <a:t>A central component of a knowledge-based agent is a </a:t>
            </a:r>
            <a:r>
              <a:rPr lang="en-US" b="1" dirty="0"/>
              <a:t>knowledge base</a:t>
            </a:r>
            <a:r>
              <a:rPr lang="en-US" dirty="0"/>
              <a:t> or KB.</a:t>
            </a:r>
          </a:p>
          <a:p>
            <a:endParaRPr lang="en-US" dirty="0"/>
          </a:p>
          <a:p>
            <a:r>
              <a:rPr lang="en-US" dirty="0"/>
              <a:t>A KB contains a set of </a:t>
            </a:r>
            <a:r>
              <a:rPr lang="en-US" b="1" dirty="0"/>
              <a:t>sentence</a:t>
            </a:r>
            <a:r>
              <a:rPr lang="en-US" dirty="0"/>
              <a:t> that are written in a </a:t>
            </a:r>
            <a:r>
              <a:rPr lang="en-US" b="1" dirty="0"/>
              <a:t>knowledge representation language.  </a:t>
            </a:r>
            <a:r>
              <a:rPr lang="en-US" dirty="0"/>
              <a:t>The sentence contains some assertion about the world.  </a:t>
            </a:r>
          </a:p>
          <a:p>
            <a:endParaRPr lang="en-US" dirty="0"/>
          </a:p>
          <a:p>
            <a:endParaRPr lang="en-US" dirty="0"/>
          </a:p>
        </p:txBody>
      </p:sp>
      <p:graphicFrame>
        <p:nvGraphicFramePr>
          <p:cNvPr id="4" name="Google Shape;86;g92b3bf485b_0_0">
            <a:extLst>
              <a:ext uri="{FF2B5EF4-FFF2-40B4-BE49-F238E27FC236}">
                <a16:creationId xmlns:a16="http://schemas.microsoft.com/office/drawing/2014/main" id="{D971C9B4-6D37-6D42-8536-85F09A5110BE}"/>
              </a:ext>
            </a:extLst>
          </p:cNvPr>
          <p:cNvGraphicFramePr/>
          <p:nvPr>
            <p:extLst>
              <p:ext uri="{D42A27DB-BD31-4B8C-83A1-F6EECF244321}">
                <p14:modId xmlns:p14="http://schemas.microsoft.com/office/powerpoint/2010/main" val="3855042457"/>
              </p:ext>
            </p:extLst>
          </p:nvPr>
        </p:nvGraphicFramePr>
        <p:xfrm>
          <a:off x="703499" y="2924179"/>
          <a:ext cx="10346474" cy="3429574"/>
        </p:xfrm>
        <a:graphic>
          <a:graphicData uri="http://schemas.openxmlformats.org/drawingml/2006/table">
            <a:tbl>
              <a:tblPr>
                <a:noFill/>
              </a:tblPr>
              <a:tblGrid>
                <a:gridCol w="5173237">
                  <a:extLst>
                    <a:ext uri="{9D8B030D-6E8A-4147-A177-3AD203B41FA5}">
                      <a16:colId xmlns:a16="http://schemas.microsoft.com/office/drawing/2014/main" val="20000"/>
                    </a:ext>
                  </a:extLst>
                </a:gridCol>
                <a:gridCol w="5173237">
                  <a:extLst>
                    <a:ext uri="{9D8B030D-6E8A-4147-A177-3AD203B41FA5}">
                      <a16:colId xmlns:a16="http://schemas.microsoft.com/office/drawing/2014/main" val="20001"/>
                    </a:ext>
                  </a:extLst>
                </a:gridCol>
              </a:tblGrid>
              <a:tr h="469654">
                <a:tc>
                  <a:txBody>
                    <a:bodyPr/>
                    <a:lstStyle/>
                    <a:p>
                      <a:pPr marL="0" lvl="0" indent="0" algn="l" rtl="0">
                        <a:spcBef>
                          <a:spcPts val="0"/>
                        </a:spcBef>
                        <a:spcAft>
                          <a:spcPts val="0"/>
                        </a:spcAft>
                        <a:buNone/>
                      </a:pPr>
                      <a:r>
                        <a:rPr lang="en-US" sz="1600" b="1" dirty="0">
                          <a:solidFill>
                            <a:srgbClr val="FFFFFF"/>
                          </a:solidFill>
                          <a:latin typeface="+mn-lt"/>
                          <a:ea typeface="Open Sans"/>
                          <a:cs typeface="Open Sans"/>
                          <a:sym typeface="Open Sans"/>
                        </a:rPr>
                        <a:t>Natural language sentences</a:t>
                      </a:r>
                      <a:endParaRPr sz="1600" b="1" dirty="0">
                        <a:solidFill>
                          <a:srgbClr val="FFFFFF"/>
                        </a:solidFill>
                        <a:latin typeface="Open Sans"/>
                        <a:ea typeface="Open Sans"/>
                        <a:cs typeface="Open Sans"/>
                        <a:sym typeface="Open Sans"/>
                      </a:endParaRPr>
                    </a:p>
                  </a:txBody>
                  <a:tcPr marL="91425" marR="91425" marT="91425" marB="91425">
                    <a:solidFill>
                      <a:srgbClr val="370661"/>
                    </a:solidFill>
                  </a:tcPr>
                </a:tc>
                <a:tc>
                  <a:txBody>
                    <a:bodyPr/>
                    <a:lstStyle/>
                    <a:p>
                      <a:pPr marL="0" lvl="0" indent="0" algn="l" rtl="0">
                        <a:spcBef>
                          <a:spcPts val="0"/>
                        </a:spcBef>
                        <a:spcAft>
                          <a:spcPts val="0"/>
                        </a:spcAft>
                        <a:buNone/>
                      </a:pPr>
                      <a:r>
                        <a:rPr lang="en-US" sz="1600" b="1" dirty="0">
                          <a:solidFill>
                            <a:srgbClr val="FFFFFF"/>
                          </a:solidFill>
                          <a:latin typeface="+mn-lt"/>
                          <a:ea typeface="Open Sans"/>
                          <a:cs typeface="Open Sans"/>
                          <a:sym typeface="Open Sans"/>
                        </a:rPr>
                        <a:t>Knowledge representation language sentence</a:t>
                      </a:r>
                      <a:endParaRPr sz="1600" b="1" dirty="0">
                        <a:solidFill>
                          <a:srgbClr val="FFFFFF"/>
                        </a:solidFill>
                        <a:latin typeface="Open Sans"/>
                        <a:ea typeface="Open Sans"/>
                        <a:cs typeface="Open Sans"/>
                        <a:sym typeface="Open Sans"/>
                      </a:endParaRPr>
                    </a:p>
                  </a:txBody>
                  <a:tcPr marL="91425" marR="91425" marT="91425" marB="91425">
                    <a:solidFill>
                      <a:srgbClr val="370661"/>
                    </a:solidFill>
                  </a:tcPr>
                </a:tc>
                <a:extLst>
                  <a:ext uri="{0D108BD9-81ED-4DB2-BD59-A6C34878D82A}">
                    <a16:rowId xmlns:a16="http://schemas.microsoft.com/office/drawing/2014/main" val="10000"/>
                  </a:ext>
                </a:extLst>
              </a:tr>
              <a:tr h="7044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err="1"/>
                        <a:t>Hoth</a:t>
                      </a:r>
                      <a:r>
                        <a:rPr lang="en-US" i="1" dirty="0"/>
                        <a:t> is a planet</a:t>
                      </a: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ndale Mono" panose="020B0509000000000004" pitchFamily="49" charset="0"/>
                          <a:ea typeface="Apple Color Emoji" pitchFamily="2" charset="0"/>
                          <a:cs typeface="Roboto Mono"/>
                          <a:sym typeface="Roboto Mono"/>
                        </a:rPr>
                        <a:t>planet(</a:t>
                      </a:r>
                      <a:r>
                        <a:rPr lang="en-US" dirty="0" err="1">
                          <a:latin typeface="Andale Mono" panose="020B0509000000000004" pitchFamily="49" charset="0"/>
                          <a:ea typeface="Apple Color Emoji" pitchFamily="2" charset="0"/>
                          <a:cs typeface="Roboto Mono"/>
                          <a:sym typeface="Roboto Mono"/>
                        </a:rPr>
                        <a:t>hoth</a:t>
                      </a:r>
                      <a:r>
                        <a:rPr lang="en-US" dirty="0">
                          <a:latin typeface="Andale Mono" panose="020B0509000000000004" pitchFamily="49" charset="0"/>
                          <a:ea typeface="Apple Color Emoji" pitchFamily="2" charset="0"/>
                          <a:cs typeface="Roboto Mono"/>
                          <a:sym typeface="Roboto Mono"/>
                        </a:rPr>
                        <a:t>) </a:t>
                      </a:r>
                      <a:endParaRPr dirty="0">
                        <a:latin typeface="Andale Mono" panose="020B0509000000000004" pitchFamily="49" charset="0"/>
                        <a:ea typeface="Apple Color Emoji" pitchFamily="2" charset="0"/>
                      </a:endParaRPr>
                    </a:p>
                  </a:txBody>
                  <a:tcPr marL="91425" marR="91425" marT="91425" marB="91425">
                    <a:solidFill>
                      <a:schemeClr val="bg2"/>
                    </a:solidFill>
                  </a:tcPr>
                </a:tc>
                <a:extLst>
                  <a:ext uri="{0D108BD9-81ED-4DB2-BD59-A6C34878D82A}">
                    <a16:rowId xmlns:a16="http://schemas.microsoft.com/office/drawing/2014/main" val="10001"/>
                  </a:ext>
                </a:extLst>
              </a:tr>
              <a:tr h="67163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err="1"/>
                        <a:t>Hoth</a:t>
                      </a:r>
                      <a:r>
                        <a:rPr lang="en-US" i="1" dirty="0"/>
                        <a:t> is habitable</a:t>
                      </a:r>
                    </a:p>
                    <a:p>
                      <a:pPr marL="0" lvl="0" indent="0" algn="l" rtl="0">
                        <a:spcBef>
                          <a:spcPts val="0"/>
                        </a:spcBef>
                        <a:spcAft>
                          <a:spcPts val="0"/>
                        </a:spcAft>
                        <a:buNone/>
                      </a:pPr>
                      <a:endParaRPr dirty="0"/>
                    </a:p>
                  </a:txBody>
                  <a:tcPr marL="91425" marR="91425" marT="91425" marB="91425">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ndale Mono" panose="020B0509000000000004" pitchFamily="49" charset="0"/>
                          <a:ea typeface="Apple Color Emoji" pitchFamily="2" charset="0"/>
                        </a:rPr>
                        <a:t>habitable(</a:t>
                      </a:r>
                      <a:r>
                        <a:rPr lang="en-US" dirty="0" err="1">
                          <a:latin typeface="Andale Mono" panose="020B0509000000000004" pitchFamily="49" charset="0"/>
                          <a:ea typeface="Apple Color Emoji" pitchFamily="2" charset="0"/>
                        </a:rPr>
                        <a:t>hoth</a:t>
                      </a:r>
                      <a:r>
                        <a:rPr lang="en-US" dirty="0">
                          <a:latin typeface="Andale Mono" panose="020B0509000000000004" pitchFamily="49" charset="0"/>
                          <a:ea typeface="Apple Color Emoji" pitchFamily="2" charset="0"/>
                        </a:rPr>
                        <a:t>)</a:t>
                      </a:r>
                    </a:p>
                    <a:p>
                      <a:pPr marL="0" lvl="0" indent="0" algn="l" rtl="0">
                        <a:spcBef>
                          <a:spcPts val="0"/>
                        </a:spcBef>
                        <a:spcAft>
                          <a:spcPts val="0"/>
                        </a:spcAft>
                        <a:buNone/>
                      </a:pPr>
                      <a:endParaRPr dirty="0">
                        <a:latin typeface="Andale Mono" panose="020B0509000000000004" pitchFamily="49" charset="0"/>
                        <a:ea typeface="Apple Color Emoji" pitchFamily="2" charset="0"/>
                      </a:endParaRPr>
                    </a:p>
                  </a:txBody>
                  <a:tcPr marL="91425" marR="91425" marT="91425" marB="91425">
                    <a:solidFill>
                      <a:schemeClr val="bg2"/>
                    </a:solidFill>
                  </a:tcPr>
                </a:tc>
                <a:extLst>
                  <a:ext uri="{0D108BD9-81ED-4DB2-BD59-A6C34878D82A}">
                    <a16:rowId xmlns:a16="http://schemas.microsoft.com/office/drawing/2014/main" val="10002"/>
                  </a:ext>
                </a:extLst>
              </a:tr>
              <a:tr h="41975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err="1"/>
                        <a:t>Hoth</a:t>
                      </a:r>
                      <a:r>
                        <a:rPr lang="en-US" i="1" dirty="0"/>
                        <a:t> is far from its sun</a:t>
                      </a:r>
                    </a:p>
                  </a:txBody>
                  <a:tcPr marL="91425" marR="91425" marT="91425" marB="91425">
                    <a:noFill/>
                  </a:tcPr>
                </a:tc>
                <a:tc>
                  <a:txBody>
                    <a:bodyPr/>
                    <a:lstStyle/>
                    <a:p>
                      <a:pPr marL="0" lvl="0" indent="0" algn="l" rtl="0">
                        <a:spcBef>
                          <a:spcPts val="0"/>
                        </a:spcBef>
                        <a:spcAft>
                          <a:spcPts val="0"/>
                        </a:spcAft>
                        <a:buNone/>
                      </a:pPr>
                      <a:r>
                        <a:rPr lang="en-US" dirty="0" err="1">
                          <a:latin typeface="Andale Mono" panose="020B0509000000000004" pitchFamily="49" charset="0"/>
                          <a:ea typeface="Apple Color Emoji" pitchFamily="2" charset="0"/>
                        </a:rPr>
                        <a:t>far_from</a:t>
                      </a:r>
                      <a:r>
                        <a:rPr lang="en-US" dirty="0">
                          <a:latin typeface="Andale Mono" panose="020B0509000000000004" pitchFamily="49" charset="0"/>
                          <a:ea typeface="Apple Color Emoji" pitchFamily="2" charset="0"/>
                        </a:rPr>
                        <a:t>(</a:t>
                      </a:r>
                      <a:r>
                        <a:rPr lang="en-US" dirty="0" err="1">
                          <a:latin typeface="Andale Mono" panose="020B0509000000000004" pitchFamily="49" charset="0"/>
                          <a:ea typeface="Apple Color Emoji" pitchFamily="2" charset="0"/>
                        </a:rPr>
                        <a:t>hoth</a:t>
                      </a:r>
                      <a:r>
                        <a:rPr lang="en-US" dirty="0">
                          <a:latin typeface="Andale Mono" panose="020B0509000000000004" pitchFamily="49" charset="0"/>
                          <a:ea typeface="Apple Color Emoji" pitchFamily="2" charset="0"/>
                        </a:rPr>
                        <a:t>, sol) </a:t>
                      </a:r>
                      <a:endParaRPr dirty="0">
                        <a:latin typeface="Andale Mono" panose="020B0509000000000004" pitchFamily="49" charset="0"/>
                        <a:ea typeface="Apple Color Emoji" pitchFamily="2" charset="0"/>
                      </a:endParaRPr>
                    </a:p>
                  </a:txBody>
                  <a:tcPr marL="91425" marR="91425" marT="91425" marB="91425">
                    <a:solidFill>
                      <a:schemeClr val="bg2"/>
                    </a:solidFill>
                  </a:tcPr>
                </a:tc>
                <a:extLst>
                  <a:ext uri="{0D108BD9-81ED-4DB2-BD59-A6C34878D82A}">
                    <a16:rowId xmlns:a16="http://schemas.microsoft.com/office/drawing/2014/main" val="1113191729"/>
                  </a:ext>
                </a:extLst>
              </a:tr>
              <a:tr h="97947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t>If a planet is far from its sun then it is cold</a:t>
                      </a:r>
                    </a:p>
                  </a:txBody>
                  <a:tcPr marL="91425" marR="91425" marT="91425" marB="91425">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ndale Mono" panose="020B0509000000000004" pitchFamily="49" charset="0"/>
                          <a:ea typeface="Apple Color Emoji" pitchFamily="2" charset="0"/>
                        </a:rPr>
                        <a:t>planet(x) and sun(y) and </a:t>
                      </a:r>
                      <a:r>
                        <a:rPr lang="en-US" dirty="0" err="1">
                          <a:latin typeface="Andale Mono" panose="020B0509000000000004" pitchFamily="49" charset="0"/>
                          <a:ea typeface="Apple Color Emoji" pitchFamily="2" charset="0"/>
                        </a:rPr>
                        <a:t>far_from</a:t>
                      </a:r>
                      <a:r>
                        <a:rPr lang="en-US" dirty="0">
                          <a:latin typeface="Andale Mono" panose="020B0509000000000004" pitchFamily="49" charset="0"/>
                          <a:ea typeface="Apple Color Emoji" pitchFamily="2" charset="0"/>
                        </a:rPr>
                        <a:t>(</a:t>
                      </a:r>
                      <a:r>
                        <a:rPr lang="en-US" dirty="0" err="1">
                          <a:latin typeface="Andale Mono" panose="020B0509000000000004" pitchFamily="49" charset="0"/>
                          <a:ea typeface="Apple Color Emoji" pitchFamily="2" charset="0"/>
                        </a:rPr>
                        <a:t>x,y</a:t>
                      </a:r>
                      <a:r>
                        <a:rPr lang="en-US" dirty="0">
                          <a:latin typeface="Andale Mono" panose="020B0509000000000004" pitchFamily="49" charset="0"/>
                          <a:ea typeface="Apple Color Emoji" pitchFamily="2" charset="0"/>
                        </a:rPr>
                        <a:t>) </a:t>
                      </a:r>
                      <a:r>
                        <a:rPr lang="en-US" sz="2200" dirty="0">
                          <a:latin typeface="Andale Mono" panose="020B0509000000000004" pitchFamily="49" charset="0"/>
                          <a:ea typeface="Apple Color Emoji" pitchFamily="2" charset="0"/>
                        </a:rPr>
                        <a:t>→</a:t>
                      </a:r>
                      <a:r>
                        <a:rPr lang="en-US" dirty="0">
                          <a:latin typeface="Andale Mono" panose="020B0509000000000004" pitchFamily="49" charset="0"/>
                          <a:ea typeface="Apple Color Emoji" pitchFamily="2" charset="0"/>
                        </a:rPr>
                        <a:t>cold(x)</a:t>
                      </a:r>
                    </a:p>
                    <a:p>
                      <a:pPr marL="0" lvl="0" indent="0" algn="l" rtl="0">
                        <a:spcBef>
                          <a:spcPts val="0"/>
                        </a:spcBef>
                        <a:spcAft>
                          <a:spcPts val="0"/>
                        </a:spcAft>
                        <a:buNone/>
                      </a:pPr>
                      <a:endParaRPr dirty="0">
                        <a:latin typeface="Andale Mono" panose="020B0509000000000004" pitchFamily="49" charset="0"/>
                        <a:ea typeface="Apple Color Emoji" pitchFamily="2" charset="0"/>
                      </a:endParaRPr>
                    </a:p>
                  </a:txBody>
                  <a:tcPr marL="91425" marR="91425" marT="91425" marB="91425">
                    <a:solidFill>
                      <a:schemeClr val="bg2"/>
                    </a:solidFill>
                  </a:tcPr>
                </a:tc>
                <a:extLst>
                  <a:ext uri="{0D108BD9-81ED-4DB2-BD59-A6C34878D82A}">
                    <a16:rowId xmlns:a16="http://schemas.microsoft.com/office/drawing/2014/main" val="2016199337"/>
                  </a:ext>
                </a:extLst>
              </a:tr>
            </a:tbl>
          </a:graphicData>
        </a:graphic>
      </p:graphicFrame>
    </p:spTree>
    <p:extLst>
      <p:ext uri="{BB962C8B-B14F-4D97-AF65-F5344CB8AC3E}">
        <p14:creationId xmlns:p14="http://schemas.microsoft.com/office/powerpoint/2010/main" val="19877086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57" name="Group 256">
            <a:extLst>
              <a:ext uri="{FF2B5EF4-FFF2-40B4-BE49-F238E27FC236}">
                <a16:creationId xmlns:a16="http://schemas.microsoft.com/office/drawing/2014/main" id="{77BD1F92-A339-874F-B11B-1ED58D4D8CAC}"/>
              </a:ext>
            </a:extLst>
          </p:cNvPr>
          <p:cNvGrpSpPr/>
          <p:nvPr/>
        </p:nvGrpSpPr>
        <p:grpSpPr>
          <a:xfrm>
            <a:off x="260405" y="3790085"/>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5" y="949624"/>
            <a:ext cx="3223360" cy="1816974"/>
            <a:chOff x="557365" y="1204804"/>
            <a:chExt cx="3223360" cy="1816974"/>
          </a:xfrm>
        </p:grpSpPr>
        <p:sp>
          <p:nvSpPr>
            <p:cNvPr id="258" name="Rectangle 257">
              <a:extLst>
                <a:ext uri="{FF2B5EF4-FFF2-40B4-BE49-F238E27FC236}">
                  <a16:creationId xmlns:a16="http://schemas.microsoft.com/office/drawing/2014/main" id="{2BB6FE22-4CCB-2B40-86F4-6307C921206D}"/>
                </a:ext>
              </a:extLst>
            </p:cNvPr>
            <p:cNvSpPr/>
            <p:nvPr/>
          </p:nvSpPr>
          <p:spPr>
            <a:xfrm>
              <a:off x="557365" y="1544450"/>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3" y="1204804"/>
              <a:ext cx="994183" cy="369332"/>
            </a:xfrm>
            <a:prstGeom prst="rect">
              <a:avLst/>
            </a:prstGeom>
            <a:noFill/>
          </p:spPr>
          <p:txBody>
            <a:bodyPr wrap="none" rtlCol="0">
              <a:spAutoFit/>
            </a:bodyPr>
            <a:lstStyle/>
            <a:p>
              <a:r>
                <a:rPr lang="en-US" b="1" dirty="0"/>
                <a:t>Our KB</a:t>
              </a:r>
            </a:p>
          </p:txBody>
        </p:sp>
      </p:grpSp>
      <p:sp>
        <p:nvSpPr>
          <p:cNvPr id="262" name="Rectangle 261">
            <a:extLst>
              <a:ext uri="{FF2B5EF4-FFF2-40B4-BE49-F238E27FC236}">
                <a16:creationId xmlns:a16="http://schemas.microsoft.com/office/drawing/2014/main" id="{728E9F0C-33F7-C34E-8EDE-D2DCAB252823}"/>
              </a:ext>
            </a:extLst>
          </p:cNvPr>
          <p:cNvSpPr/>
          <p:nvPr/>
        </p:nvSpPr>
        <p:spPr>
          <a:xfrm>
            <a:off x="441071" y="2838297"/>
            <a:ext cx="3477234" cy="369332"/>
          </a:xfrm>
          <a:prstGeom prst="rect">
            <a:avLst/>
          </a:prstGeom>
        </p:spPr>
        <p:txBody>
          <a:bodyPr wrap="none">
            <a:spAutoFit/>
          </a:bodyPr>
          <a:lstStyle/>
          <a:p>
            <a:r>
              <a:rPr lang="en-US" dirty="0"/>
              <a:t>𝛂</a:t>
            </a:r>
            <a:r>
              <a:rPr lang="en-US" b="1" dirty="0"/>
              <a:t>⊨β </a:t>
            </a:r>
            <a:r>
              <a:rPr lang="en-US" dirty="0"/>
              <a:t> if and only if </a:t>
            </a:r>
            <a:r>
              <a:rPr lang="en-US" b="1" dirty="0"/>
              <a:t>M(</a:t>
            </a:r>
            <a:r>
              <a:rPr lang="en-US" dirty="0"/>
              <a:t>𝛂)</a:t>
            </a:r>
            <a:r>
              <a:rPr lang="en-US" b="1" dirty="0"/>
              <a:t> ⊆ M(β)</a:t>
            </a:r>
          </a:p>
        </p:txBody>
      </p:sp>
      <p:sp>
        <p:nvSpPr>
          <p:cNvPr id="263" name="Rectangle 262">
            <a:extLst>
              <a:ext uri="{FF2B5EF4-FFF2-40B4-BE49-F238E27FC236}">
                <a16:creationId xmlns:a16="http://schemas.microsoft.com/office/drawing/2014/main" id="{D5C58192-B7C0-A243-A208-37583898F320}"/>
              </a:ext>
            </a:extLst>
          </p:cNvPr>
          <p:cNvSpPr/>
          <p:nvPr/>
        </p:nvSpPr>
        <p:spPr>
          <a:xfrm>
            <a:off x="467902" y="3222188"/>
            <a:ext cx="3967753" cy="369332"/>
          </a:xfrm>
          <a:prstGeom prst="rect">
            <a:avLst/>
          </a:prstGeom>
        </p:spPr>
        <p:txBody>
          <a:bodyPr wrap="none">
            <a:spAutoFit/>
          </a:bodyPr>
          <a:lstStyle/>
          <a:p>
            <a:r>
              <a:rPr lang="en-US" b="1" dirty="0"/>
              <a:t>KB⊨</a:t>
            </a:r>
            <a:r>
              <a:rPr lang="en-US" dirty="0"/>
              <a:t>𝛂</a:t>
            </a:r>
            <a:r>
              <a:rPr lang="en-US" b="1" baseline="-25000" dirty="0"/>
              <a:t>1</a:t>
            </a:r>
            <a:r>
              <a:rPr lang="en-US" b="1" dirty="0"/>
              <a:t> </a:t>
            </a:r>
            <a:r>
              <a:rPr lang="en-US" dirty="0"/>
              <a:t>if and only if </a:t>
            </a:r>
            <a:r>
              <a:rPr lang="en-US" b="1" dirty="0"/>
              <a:t>M(KB</a:t>
            </a:r>
            <a:r>
              <a:rPr lang="en-US" dirty="0"/>
              <a:t>)</a:t>
            </a:r>
            <a:r>
              <a:rPr lang="en-US" b="1" dirty="0"/>
              <a:t> ⊆ M(</a:t>
            </a:r>
            <a:r>
              <a:rPr lang="en-US" dirty="0"/>
              <a:t>𝛂</a:t>
            </a:r>
            <a:r>
              <a:rPr lang="en-US" b="1" baseline="-25000" dirty="0"/>
              <a:t>1</a:t>
            </a:r>
            <a:r>
              <a:rPr lang="en-US" b="1" dirty="0"/>
              <a:t>)</a:t>
            </a:r>
          </a:p>
        </p:txBody>
      </p:sp>
      <p:sp>
        <p:nvSpPr>
          <p:cNvPr id="264" name="Rectangle 263">
            <a:extLst>
              <a:ext uri="{FF2B5EF4-FFF2-40B4-BE49-F238E27FC236}">
                <a16:creationId xmlns:a16="http://schemas.microsoft.com/office/drawing/2014/main" id="{F8E3E47F-A1E5-134C-9E41-44A3ED77E41F}"/>
              </a:ext>
            </a:extLst>
          </p:cNvPr>
          <p:cNvSpPr/>
          <p:nvPr/>
        </p:nvSpPr>
        <p:spPr>
          <a:xfrm>
            <a:off x="515102" y="3578546"/>
            <a:ext cx="3161443" cy="369332"/>
          </a:xfrm>
          <a:prstGeom prst="rect">
            <a:avLst/>
          </a:prstGeom>
        </p:spPr>
        <p:txBody>
          <a:bodyPr wrap="none">
            <a:spAutoFit/>
          </a:bodyPr>
          <a:lstStyle/>
          <a:p>
            <a:r>
              <a:rPr lang="en-US" dirty="0"/>
              <a:t>𝛂</a:t>
            </a:r>
            <a:r>
              <a:rPr lang="en-US" b="1" baseline="-25000" dirty="0"/>
              <a:t>1</a:t>
            </a:r>
            <a:r>
              <a:rPr lang="en-US" dirty="0"/>
              <a:t> = “There is no pit in [1,2]”</a:t>
            </a:r>
          </a:p>
        </p:txBody>
      </p:sp>
    </p:spTree>
    <p:extLst>
      <p:ext uri="{BB962C8B-B14F-4D97-AF65-F5344CB8AC3E}">
        <p14:creationId xmlns:p14="http://schemas.microsoft.com/office/powerpoint/2010/main" val="9247318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57" name="Group 256">
            <a:extLst>
              <a:ext uri="{FF2B5EF4-FFF2-40B4-BE49-F238E27FC236}">
                <a16:creationId xmlns:a16="http://schemas.microsoft.com/office/drawing/2014/main" id="{77BD1F92-A339-874F-B11B-1ED58D4D8CAC}"/>
              </a:ext>
            </a:extLst>
          </p:cNvPr>
          <p:cNvGrpSpPr/>
          <p:nvPr/>
        </p:nvGrpSpPr>
        <p:grpSpPr>
          <a:xfrm>
            <a:off x="260405" y="3790085"/>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3" name="Rectangle 2">
            <a:extLst>
              <a:ext uri="{FF2B5EF4-FFF2-40B4-BE49-F238E27FC236}">
                <a16:creationId xmlns:a16="http://schemas.microsoft.com/office/drawing/2014/main" id="{21417B63-7B64-794F-A307-07B75787394E}"/>
              </a:ext>
            </a:extLst>
          </p:cNvPr>
          <p:cNvSpPr/>
          <p:nvPr/>
        </p:nvSpPr>
        <p:spPr>
          <a:xfrm>
            <a:off x="528296" y="1156843"/>
            <a:ext cx="3148619" cy="369332"/>
          </a:xfrm>
          <a:prstGeom prst="rect">
            <a:avLst/>
          </a:prstGeom>
        </p:spPr>
        <p:txBody>
          <a:bodyPr wrap="none">
            <a:spAutoFit/>
          </a:bodyPr>
          <a:lstStyle/>
          <a:p>
            <a:r>
              <a:rPr lang="en-US" dirty="0"/>
              <a:t>𝛂</a:t>
            </a:r>
            <a:r>
              <a:rPr lang="en-US" b="1" baseline="-25000" dirty="0"/>
              <a:t>1</a:t>
            </a:r>
            <a:r>
              <a:rPr lang="en-US" dirty="0"/>
              <a:t> = “There is no pit in [1,2]”</a:t>
            </a:r>
          </a:p>
        </p:txBody>
      </p:sp>
      <p:sp>
        <p:nvSpPr>
          <p:cNvPr id="121" name="Rectangle 120">
            <a:extLst>
              <a:ext uri="{FF2B5EF4-FFF2-40B4-BE49-F238E27FC236}">
                <a16:creationId xmlns:a16="http://schemas.microsoft.com/office/drawing/2014/main" id="{808A02C3-4CF1-C34E-B39A-F1071BC386DB}"/>
              </a:ext>
            </a:extLst>
          </p:cNvPr>
          <p:cNvSpPr/>
          <p:nvPr/>
        </p:nvSpPr>
        <p:spPr>
          <a:xfrm>
            <a:off x="514207" y="1625788"/>
            <a:ext cx="3148619" cy="369332"/>
          </a:xfrm>
          <a:prstGeom prst="rect">
            <a:avLst/>
          </a:prstGeom>
        </p:spPr>
        <p:txBody>
          <a:bodyPr wrap="none">
            <a:spAutoFit/>
          </a:bodyPr>
          <a:lstStyle/>
          <a:p>
            <a:r>
              <a:rPr lang="en-US" dirty="0"/>
              <a:t>𝛂</a:t>
            </a:r>
            <a:r>
              <a:rPr lang="en-US" b="1" baseline="-25000" dirty="0"/>
              <a:t>2</a:t>
            </a:r>
            <a:r>
              <a:rPr lang="en-US" dirty="0"/>
              <a:t> = “There is no pit in [1,2]”</a:t>
            </a:r>
          </a:p>
        </p:txBody>
      </p:sp>
      <p:grpSp>
        <p:nvGrpSpPr>
          <p:cNvPr id="5" name="Group 4">
            <a:extLst>
              <a:ext uri="{FF2B5EF4-FFF2-40B4-BE49-F238E27FC236}">
                <a16:creationId xmlns:a16="http://schemas.microsoft.com/office/drawing/2014/main" id="{1A233794-6FB4-3948-975C-F09FE93F8544}"/>
              </a:ext>
            </a:extLst>
          </p:cNvPr>
          <p:cNvGrpSpPr/>
          <p:nvPr/>
        </p:nvGrpSpPr>
        <p:grpSpPr>
          <a:xfrm>
            <a:off x="426611" y="2206562"/>
            <a:ext cx="3813579" cy="1477328"/>
            <a:chOff x="426611" y="2206562"/>
            <a:chExt cx="3813579" cy="1477328"/>
          </a:xfrm>
        </p:grpSpPr>
        <p:sp>
          <p:nvSpPr>
            <p:cNvPr id="122" name="Rectangle 121">
              <a:extLst>
                <a:ext uri="{FF2B5EF4-FFF2-40B4-BE49-F238E27FC236}">
                  <a16:creationId xmlns:a16="http://schemas.microsoft.com/office/drawing/2014/main" id="{44265178-094A-B74E-AF9C-FA4ED7897A11}"/>
                </a:ext>
              </a:extLst>
            </p:cNvPr>
            <p:cNvSpPr/>
            <p:nvPr/>
          </p:nvSpPr>
          <p:spPr>
            <a:xfrm>
              <a:off x="1091571" y="2206562"/>
              <a:ext cx="3148619"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 name="Rectangle 1">
              <a:extLst>
                <a:ext uri="{FF2B5EF4-FFF2-40B4-BE49-F238E27FC236}">
                  <a16:creationId xmlns:a16="http://schemas.microsoft.com/office/drawing/2014/main" id="{9311AEE4-469D-F54F-AF1A-AD43731075A1}"/>
                </a:ext>
              </a:extLst>
            </p:cNvPr>
            <p:cNvSpPr/>
            <p:nvPr/>
          </p:nvSpPr>
          <p:spPr>
            <a:xfrm>
              <a:off x="426611" y="2639843"/>
              <a:ext cx="684803" cy="369332"/>
            </a:xfrm>
            <a:prstGeom prst="rect">
              <a:avLst/>
            </a:prstGeom>
          </p:spPr>
          <p:txBody>
            <a:bodyPr wrap="none">
              <a:spAutoFit/>
            </a:bodyPr>
            <a:lstStyle/>
            <a:p>
              <a:r>
                <a:rPr lang="en-US" b="1" dirty="0"/>
                <a:t>KB =</a:t>
              </a:r>
            </a:p>
          </p:txBody>
        </p:sp>
      </p:grpSp>
    </p:spTree>
    <p:extLst>
      <p:ext uri="{BB962C8B-B14F-4D97-AF65-F5344CB8AC3E}">
        <p14:creationId xmlns:p14="http://schemas.microsoft.com/office/powerpoint/2010/main" val="36569269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57" name="Group 256">
            <a:extLst>
              <a:ext uri="{FF2B5EF4-FFF2-40B4-BE49-F238E27FC236}">
                <a16:creationId xmlns:a16="http://schemas.microsoft.com/office/drawing/2014/main" id="{77BD1F92-A339-874F-B11B-1ED58D4D8CAC}"/>
              </a:ext>
            </a:extLst>
          </p:cNvPr>
          <p:cNvGrpSpPr/>
          <p:nvPr/>
        </p:nvGrpSpPr>
        <p:grpSpPr>
          <a:xfrm>
            <a:off x="290830" y="917936"/>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sp>
        <p:nvSpPr>
          <p:cNvPr id="6" name="Rectangle 5">
            <a:extLst>
              <a:ext uri="{FF2B5EF4-FFF2-40B4-BE49-F238E27FC236}">
                <a16:creationId xmlns:a16="http://schemas.microsoft.com/office/drawing/2014/main" id="{9A42C2B8-035C-F54B-977F-855A432F8B6F}"/>
              </a:ext>
            </a:extLst>
          </p:cNvPr>
          <p:cNvSpPr/>
          <p:nvPr/>
        </p:nvSpPr>
        <p:spPr>
          <a:xfrm>
            <a:off x="67622" y="4190254"/>
            <a:ext cx="5147804" cy="2308324"/>
          </a:xfrm>
          <a:prstGeom prst="rect">
            <a:avLst/>
          </a:prstGeom>
        </p:spPr>
        <p:txBody>
          <a:bodyPr wrap="square">
            <a:spAutoFit/>
          </a:bodyPr>
          <a:lstStyle/>
          <a:p>
            <a:r>
              <a:rPr lang="en-US" dirty="0"/>
              <a:t>Models are mathematical abstractions that have a fixed set of </a:t>
            </a:r>
            <a:r>
              <a:rPr lang="en-US" b="1" dirty="0"/>
              <a:t>truth values </a:t>
            </a:r>
            <a:r>
              <a:rPr lang="en-US" dirty="0"/>
              <a:t>which are </a:t>
            </a:r>
            <a:r>
              <a:rPr lang="en-US" b="1" dirty="0"/>
              <a:t>{true, false}</a:t>
            </a:r>
            <a:r>
              <a:rPr lang="en-US" dirty="0"/>
              <a:t> for each sentence.</a:t>
            </a:r>
          </a:p>
          <a:p>
            <a:r>
              <a:rPr lang="en-US" dirty="0"/>
              <a:t>If sentence 𝛂 is true in model </a:t>
            </a:r>
            <a:r>
              <a:rPr lang="en-US" b="1" dirty="0"/>
              <a:t>m</a:t>
            </a:r>
            <a:r>
              <a:rPr lang="en-US" dirty="0"/>
              <a:t> then we say </a:t>
            </a:r>
          </a:p>
          <a:p>
            <a:pPr marL="685800" lvl="1"/>
            <a:r>
              <a:rPr lang="en-US" b="1" dirty="0"/>
              <a:t>m </a:t>
            </a:r>
            <a:r>
              <a:rPr lang="en-US" dirty="0"/>
              <a:t>satisfies 𝛂, or</a:t>
            </a:r>
          </a:p>
          <a:p>
            <a:pPr marL="685800" lvl="1"/>
            <a:r>
              <a:rPr lang="en-US" b="1" dirty="0"/>
              <a:t>m </a:t>
            </a:r>
            <a:r>
              <a:rPr lang="en-US" dirty="0"/>
              <a:t>is a model of 𝛂</a:t>
            </a:r>
          </a:p>
          <a:p>
            <a:r>
              <a:rPr lang="en-US" dirty="0"/>
              <a:t>We use the notation </a:t>
            </a:r>
            <a:r>
              <a:rPr lang="en-US" b="1" dirty="0"/>
              <a:t>M(𝛂)</a:t>
            </a:r>
            <a:r>
              <a:rPr lang="en-US" dirty="0"/>
              <a:t> to mean the </a:t>
            </a:r>
            <a:r>
              <a:rPr lang="en-US" b="1" dirty="0"/>
              <a:t>set of all models</a:t>
            </a:r>
            <a:r>
              <a:rPr lang="en-US" dirty="0"/>
              <a:t> of 𝛂. </a:t>
            </a:r>
          </a:p>
        </p:txBody>
      </p:sp>
    </p:spTree>
    <p:extLst>
      <p:ext uri="{BB962C8B-B14F-4D97-AF65-F5344CB8AC3E}">
        <p14:creationId xmlns:p14="http://schemas.microsoft.com/office/powerpoint/2010/main" val="1286762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250"/>
                                  </p:stCondLst>
                                  <p:childTnLst>
                                    <p:set>
                                      <p:cBhvr>
                                        <p:cTn id="9" dur="1" fill="hold">
                                          <p:stCondLst>
                                            <p:cond delay="0"/>
                                          </p:stCondLst>
                                        </p:cTn>
                                        <p:tgtEl>
                                          <p:spTgt spid="248"/>
                                        </p:tgtEl>
                                        <p:attrNameLst>
                                          <p:attrName>style.visibility</p:attrName>
                                        </p:attrNameLst>
                                      </p:cBhvr>
                                      <p:to>
                                        <p:strVal val="visible"/>
                                      </p:to>
                                    </p:set>
                                  </p:childTnLst>
                                </p:cTn>
                              </p:par>
                            </p:childTnLst>
                          </p:cTn>
                        </p:par>
                        <p:par>
                          <p:cTn id="10" fill="hold">
                            <p:stCondLst>
                              <p:cond delay="250"/>
                            </p:stCondLst>
                            <p:childTnLst>
                              <p:par>
                                <p:cTn id="11" presetID="1" presetClass="entr" presetSubtype="0" fill="hold" nodeType="afterEffect">
                                  <p:stCondLst>
                                    <p:cond delay="250"/>
                                  </p:stCondLst>
                                  <p:childTnLst>
                                    <p:set>
                                      <p:cBhvr>
                                        <p:cTn id="12" dur="1" fill="hold">
                                          <p:stCondLst>
                                            <p:cond delay="0"/>
                                          </p:stCondLst>
                                        </p:cTn>
                                        <p:tgtEl>
                                          <p:spTgt spid="249"/>
                                        </p:tgtEl>
                                        <p:attrNameLst>
                                          <p:attrName>style.visibility</p:attrName>
                                        </p:attrNameLst>
                                      </p:cBhvr>
                                      <p:to>
                                        <p:strVal val="visible"/>
                                      </p:to>
                                    </p:set>
                                  </p:childTnLst>
                                </p:cTn>
                              </p:par>
                            </p:childTnLst>
                          </p:cTn>
                        </p:par>
                        <p:par>
                          <p:cTn id="13" fill="hold">
                            <p:stCondLst>
                              <p:cond delay="500"/>
                            </p:stCondLst>
                            <p:childTnLst>
                              <p:par>
                                <p:cTn id="14" presetID="1" presetClass="entr" presetSubtype="0" fill="hold" nodeType="afterEffect">
                                  <p:stCondLst>
                                    <p:cond delay="250"/>
                                  </p:stCondLst>
                                  <p:childTnLst>
                                    <p:set>
                                      <p:cBhvr>
                                        <p:cTn id="15" dur="1" fill="hold">
                                          <p:stCondLst>
                                            <p:cond delay="0"/>
                                          </p:stCondLst>
                                        </p:cTn>
                                        <p:tgtEl>
                                          <p:spTgt spid="179"/>
                                        </p:tgtEl>
                                        <p:attrNameLst>
                                          <p:attrName>style.visibility</p:attrName>
                                        </p:attrNameLst>
                                      </p:cBhvr>
                                      <p:to>
                                        <p:strVal val="visible"/>
                                      </p:to>
                                    </p:set>
                                  </p:childTnLst>
                                </p:cTn>
                              </p:par>
                            </p:childTnLst>
                          </p:cTn>
                        </p:par>
                        <p:par>
                          <p:cTn id="16" fill="hold">
                            <p:stCondLst>
                              <p:cond delay="750"/>
                            </p:stCondLst>
                            <p:childTnLst>
                              <p:par>
                                <p:cTn id="17" presetID="1" presetClass="entr" presetSubtype="0" fill="hold" nodeType="afterEffect">
                                  <p:stCondLst>
                                    <p:cond delay="250"/>
                                  </p:stCondLst>
                                  <p:childTnLst>
                                    <p:set>
                                      <p:cBhvr>
                                        <p:cTn id="18" dur="1" fill="hold">
                                          <p:stCondLst>
                                            <p:cond delay="0"/>
                                          </p:stCondLst>
                                        </p:cTn>
                                        <p:tgtEl>
                                          <p:spTgt spid="246"/>
                                        </p:tgtEl>
                                        <p:attrNameLst>
                                          <p:attrName>style.visibility</p:attrName>
                                        </p:attrNameLst>
                                      </p:cBhvr>
                                      <p:to>
                                        <p:strVal val="visible"/>
                                      </p:to>
                                    </p:set>
                                  </p:childTnLst>
                                </p:cTn>
                              </p:par>
                            </p:childTnLst>
                          </p:cTn>
                        </p:par>
                        <p:par>
                          <p:cTn id="19" fill="hold">
                            <p:stCondLst>
                              <p:cond delay="1000"/>
                            </p:stCondLst>
                            <p:childTnLst>
                              <p:par>
                                <p:cTn id="20" presetID="1" presetClass="entr" presetSubtype="0" fill="hold" nodeType="afterEffect">
                                  <p:stCondLst>
                                    <p:cond delay="250"/>
                                  </p:stCondLst>
                                  <p:childTnLst>
                                    <p:set>
                                      <p:cBhvr>
                                        <p:cTn id="21" dur="1" fill="hold">
                                          <p:stCondLst>
                                            <p:cond delay="0"/>
                                          </p:stCondLst>
                                        </p:cTn>
                                        <p:tgtEl>
                                          <p:spTgt spid="245"/>
                                        </p:tgtEl>
                                        <p:attrNameLst>
                                          <p:attrName>style.visibility</p:attrName>
                                        </p:attrNameLst>
                                      </p:cBhvr>
                                      <p:to>
                                        <p:strVal val="visible"/>
                                      </p:to>
                                    </p:set>
                                  </p:childTnLst>
                                </p:cTn>
                              </p:par>
                            </p:childTnLst>
                          </p:cTn>
                        </p:par>
                        <p:par>
                          <p:cTn id="22" fill="hold">
                            <p:stCondLst>
                              <p:cond delay="1250"/>
                            </p:stCondLst>
                            <p:childTnLst>
                              <p:par>
                                <p:cTn id="23" presetID="1" presetClass="entr" presetSubtype="0" fill="hold" nodeType="afterEffect">
                                  <p:stCondLst>
                                    <p:cond delay="250"/>
                                  </p:stCondLst>
                                  <p:childTnLst>
                                    <p:set>
                                      <p:cBhvr>
                                        <p:cTn id="24" dur="1" fill="hold">
                                          <p:stCondLst>
                                            <p:cond delay="0"/>
                                          </p:stCondLst>
                                        </p:cTn>
                                        <p:tgtEl>
                                          <p:spTgt spid="244"/>
                                        </p:tgtEl>
                                        <p:attrNameLst>
                                          <p:attrName>style.visibility</p:attrName>
                                        </p:attrNameLst>
                                      </p:cBhvr>
                                      <p:to>
                                        <p:strVal val="visible"/>
                                      </p:to>
                                    </p:set>
                                  </p:childTnLst>
                                </p:cTn>
                              </p:par>
                            </p:childTnLst>
                          </p:cTn>
                        </p:par>
                        <p:par>
                          <p:cTn id="25" fill="hold">
                            <p:stCondLst>
                              <p:cond delay="1500"/>
                            </p:stCondLst>
                            <p:childTnLst>
                              <p:par>
                                <p:cTn id="26" presetID="1" presetClass="entr" presetSubtype="0" fill="hold" nodeType="afterEffect">
                                  <p:stCondLst>
                                    <p:cond delay="250"/>
                                  </p:stCondLst>
                                  <p:childTnLst>
                                    <p:set>
                                      <p:cBhvr>
                                        <p:cTn id="27" dur="1" fill="hold">
                                          <p:stCondLst>
                                            <p:cond delay="0"/>
                                          </p:stCondLst>
                                        </p:cTn>
                                        <p:tgtEl>
                                          <p:spTgt spid="2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3" name="Rectangle 2">
            <a:extLst>
              <a:ext uri="{FF2B5EF4-FFF2-40B4-BE49-F238E27FC236}">
                <a16:creationId xmlns:a16="http://schemas.microsoft.com/office/drawing/2014/main" id="{21417B63-7B64-794F-A307-07B75787394E}"/>
              </a:ext>
            </a:extLst>
          </p:cNvPr>
          <p:cNvSpPr/>
          <p:nvPr/>
        </p:nvSpPr>
        <p:spPr>
          <a:xfrm>
            <a:off x="544196" y="1409183"/>
            <a:ext cx="3148619" cy="369332"/>
          </a:xfrm>
          <a:prstGeom prst="rect">
            <a:avLst/>
          </a:prstGeom>
        </p:spPr>
        <p:txBody>
          <a:bodyPr wrap="none">
            <a:spAutoFit/>
          </a:bodyPr>
          <a:lstStyle/>
          <a:p>
            <a:r>
              <a:rPr lang="en-US" dirty="0"/>
              <a:t>𝛂</a:t>
            </a:r>
            <a:r>
              <a:rPr lang="en-US" b="1" baseline="-25000" dirty="0"/>
              <a:t>1</a:t>
            </a:r>
            <a:r>
              <a:rPr lang="en-US" dirty="0"/>
              <a:t> = “There is no pit in [1,2]”</a:t>
            </a:r>
          </a:p>
        </p:txBody>
      </p:sp>
    </p:spTree>
    <p:extLst>
      <p:ext uri="{BB962C8B-B14F-4D97-AF65-F5344CB8AC3E}">
        <p14:creationId xmlns:p14="http://schemas.microsoft.com/office/powerpoint/2010/main" val="28026541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Rounded Rectangle 123">
            <a:extLst>
              <a:ext uri="{FF2B5EF4-FFF2-40B4-BE49-F238E27FC236}">
                <a16:creationId xmlns:a16="http://schemas.microsoft.com/office/drawing/2014/main" id="{9AAB6EE2-92A9-E747-ACC6-CD083691CE5A}"/>
              </a:ext>
            </a:extLst>
          </p:cNvPr>
          <p:cNvSpPr/>
          <p:nvPr/>
        </p:nvSpPr>
        <p:spPr>
          <a:xfrm>
            <a:off x="4621876" y="1"/>
            <a:ext cx="3396035" cy="6844438"/>
          </a:xfrm>
          <a:prstGeom prst="round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a:ln w="63500">
            <a:solidFill>
              <a:schemeClr val="accent2"/>
            </a:solidFill>
            <a:prstDash val="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3" name="Rectangle 122">
            <a:extLst>
              <a:ext uri="{FF2B5EF4-FFF2-40B4-BE49-F238E27FC236}">
                <a16:creationId xmlns:a16="http://schemas.microsoft.com/office/drawing/2014/main" id="{CC906E6B-CEA1-3942-97F0-322156F0872F}"/>
              </a:ext>
            </a:extLst>
          </p:cNvPr>
          <p:cNvSpPr/>
          <p:nvPr/>
        </p:nvSpPr>
        <p:spPr>
          <a:xfrm>
            <a:off x="544196" y="1409183"/>
            <a:ext cx="3148619" cy="369332"/>
          </a:xfrm>
          <a:prstGeom prst="rect">
            <a:avLst/>
          </a:prstGeom>
        </p:spPr>
        <p:txBody>
          <a:bodyPr wrap="none">
            <a:spAutoFit/>
          </a:bodyPr>
          <a:lstStyle/>
          <a:p>
            <a:r>
              <a:rPr lang="en-US" dirty="0"/>
              <a:t>𝛂</a:t>
            </a:r>
            <a:r>
              <a:rPr lang="en-US" b="1" baseline="-25000" dirty="0"/>
              <a:t>1</a:t>
            </a:r>
            <a:r>
              <a:rPr lang="en-US" dirty="0"/>
              <a:t> = “There is no pit in [1,2]”</a:t>
            </a:r>
          </a:p>
        </p:txBody>
      </p:sp>
    </p:spTree>
    <p:extLst>
      <p:ext uri="{BB962C8B-B14F-4D97-AF65-F5344CB8AC3E}">
        <p14:creationId xmlns:p14="http://schemas.microsoft.com/office/powerpoint/2010/main" val="31109701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2" name="Rectangle 121">
            <a:extLst>
              <a:ext uri="{FF2B5EF4-FFF2-40B4-BE49-F238E27FC236}">
                <a16:creationId xmlns:a16="http://schemas.microsoft.com/office/drawing/2014/main" id="{B532BB26-F8CE-8F4F-A69C-BAE222316726}"/>
              </a:ext>
            </a:extLst>
          </p:cNvPr>
          <p:cNvSpPr/>
          <p:nvPr/>
        </p:nvSpPr>
        <p:spPr>
          <a:xfrm>
            <a:off x="544196" y="1796764"/>
            <a:ext cx="3148619" cy="369332"/>
          </a:xfrm>
          <a:prstGeom prst="rect">
            <a:avLst/>
          </a:prstGeom>
        </p:spPr>
        <p:txBody>
          <a:bodyPr wrap="none">
            <a:spAutoFit/>
          </a:bodyPr>
          <a:lstStyle/>
          <a:p>
            <a:r>
              <a:rPr lang="en-US" dirty="0"/>
              <a:t>𝛂</a:t>
            </a:r>
            <a:r>
              <a:rPr lang="en-US" b="1" baseline="-25000" dirty="0"/>
              <a:t>2</a:t>
            </a:r>
            <a:r>
              <a:rPr lang="en-US" dirty="0"/>
              <a:t> = “There is no pit in [2,2]”</a:t>
            </a:r>
          </a:p>
        </p:txBody>
      </p:sp>
    </p:spTree>
    <p:extLst>
      <p:ext uri="{BB962C8B-B14F-4D97-AF65-F5344CB8AC3E}">
        <p14:creationId xmlns:p14="http://schemas.microsoft.com/office/powerpoint/2010/main" val="9539301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590B9D5D-9C03-7647-AF77-AB94318D4FD7}"/>
              </a:ext>
            </a:extLst>
          </p:cNvPr>
          <p:cNvSpPr/>
          <p:nvPr/>
        </p:nvSpPr>
        <p:spPr>
          <a:xfrm>
            <a:off x="4842161" y="23318"/>
            <a:ext cx="6171423" cy="7021956"/>
          </a:xfrm>
          <a:custGeom>
            <a:avLst/>
            <a:gdLst>
              <a:gd name="connsiteX0" fmla="*/ 2489664 w 6171423"/>
              <a:gd name="connsiteY0" fmla="*/ 109686 h 7021956"/>
              <a:gd name="connsiteX1" fmla="*/ 428108 w 6171423"/>
              <a:gd name="connsiteY1" fmla="*/ 76435 h 7021956"/>
              <a:gd name="connsiteX2" fmla="*/ 128850 w 6171423"/>
              <a:gd name="connsiteY2" fmla="*/ 1240217 h 7021956"/>
              <a:gd name="connsiteX3" fmla="*/ 494610 w 6171423"/>
              <a:gd name="connsiteY3" fmla="*/ 1772231 h 7021956"/>
              <a:gd name="connsiteX4" fmla="*/ 2074028 w 6171423"/>
              <a:gd name="connsiteY4" fmla="*/ 1772231 h 7021956"/>
              <a:gd name="connsiteX5" fmla="*/ 3021679 w 6171423"/>
              <a:gd name="connsiteY5" fmla="*/ 2320871 h 7021956"/>
              <a:gd name="connsiteX6" fmla="*/ 3071555 w 6171423"/>
              <a:gd name="connsiteY6" fmla="*/ 4681686 h 7021956"/>
              <a:gd name="connsiteX7" fmla="*/ 2306784 w 6171423"/>
              <a:gd name="connsiteY7" fmla="*/ 5180449 h 7021956"/>
              <a:gd name="connsiteX8" fmla="*/ 261854 w 6171423"/>
              <a:gd name="connsiteY8" fmla="*/ 5080697 h 7021956"/>
              <a:gd name="connsiteX9" fmla="*/ 328355 w 6171423"/>
              <a:gd name="connsiteY9" fmla="*/ 6726617 h 7021956"/>
              <a:gd name="connsiteX10" fmla="*/ 3005054 w 6171423"/>
              <a:gd name="connsiteY10" fmla="*/ 6709991 h 7021956"/>
              <a:gd name="connsiteX11" fmla="*/ 3370814 w 6171423"/>
              <a:gd name="connsiteY11" fmla="*/ 3584406 h 7021956"/>
              <a:gd name="connsiteX12" fmla="*/ 3537068 w 6171423"/>
              <a:gd name="connsiteY12" fmla="*/ 3451402 h 7021956"/>
              <a:gd name="connsiteX13" fmla="*/ 5947759 w 6171423"/>
              <a:gd name="connsiteY13" fmla="*/ 3434777 h 7021956"/>
              <a:gd name="connsiteX14" fmla="*/ 6080763 w 6171423"/>
              <a:gd name="connsiteY14" fmla="*/ 2287620 h 7021956"/>
              <a:gd name="connsiteX15" fmla="*/ 6080763 w 6171423"/>
              <a:gd name="connsiteY15" fmla="*/ 807955 h 7021956"/>
              <a:gd name="connsiteX16" fmla="*/ 5066610 w 6171423"/>
              <a:gd name="connsiteY16" fmla="*/ 93060 h 7021956"/>
              <a:gd name="connsiteX17" fmla="*/ 2489664 w 6171423"/>
              <a:gd name="connsiteY17" fmla="*/ 109686 h 70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1423" h="7021956">
                <a:moveTo>
                  <a:pt x="2489664" y="109686"/>
                </a:moveTo>
                <a:cubicBezTo>
                  <a:pt x="1716580" y="106915"/>
                  <a:pt x="821577" y="-111987"/>
                  <a:pt x="428108" y="76435"/>
                </a:cubicBezTo>
                <a:cubicBezTo>
                  <a:pt x="34639" y="264857"/>
                  <a:pt x="117766" y="957584"/>
                  <a:pt x="128850" y="1240217"/>
                </a:cubicBezTo>
                <a:cubicBezTo>
                  <a:pt x="139934" y="1522850"/>
                  <a:pt x="170414" y="1683562"/>
                  <a:pt x="494610" y="1772231"/>
                </a:cubicBezTo>
                <a:cubicBezTo>
                  <a:pt x="818806" y="1860900"/>
                  <a:pt x="1652850" y="1680791"/>
                  <a:pt x="2074028" y="1772231"/>
                </a:cubicBezTo>
                <a:cubicBezTo>
                  <a:pt x="2495206" y="1863671"/>
                  <a:pt x="2855425" y="1835962"/>
                  <a:pt x="3021679" y="2320871"/>
                </a:cubicBezTo>
                <a:cubicBezTo>
                  <a:pt x="3187933" y="2805780"/>
                  <a:pt x="3190704" y="4205090"/>
                  <a:pt x="3071555" y="4681686"/>
                </a:cubicBezTo>
                <a:cubicBezTo>
                  <a:pt x="2952406" y="5158282"/>
                  <a:pt x="2775067" y="5113947"/>
                  <a:pt x="2306784" y="5180449"/>
                </a:cubicBezTo>
                <a:cubicBezTo>
                  <a:pt x="1838501" y="5246951"/>
                  <a:pt x="591592" y="4823002"/>
                  <a:pt x="261854" y="5080697"/>
                </a:cubicBezTo>
                <a:cubicBezTo>
                  <a:pt x="-67884" y="5338392"/>
                  <a:pt x="-128845" y="6455068"/>
                  <a:pt x="328355" y="6726617"/>
                </a:cubicBezTo>
                <a:cubicBezTo>
                  <a:pt x="785555" y="6998166"/>
                  <a:pt x="2497978" y="7233693"/>
                  <a:pt x="3005054" y="6709991"/>
                </a:cubicBezTo>
                <a:cubicBezTo>
                  <a:pt x="3512130" y="6186289"/>
                  <a:pt x="3282145" y="4127504"/>
                  <a:pt x="3370814" y="3584406"/>
                </a:cubicBezTo>
                <a:cubicBezTo>
                  <a:pt x="3459483" y="3041308"/>
                  <a:pt x="3107577" y="3476340"/>
                  <a:pt x="3537068" y="3451402"/>
                </a:cubicBezTo>
                <a:cubicBezTo>
                  <a:pt x="3966559" y="3426464"/>
                  <a:pt x="5523810" y="3628741"/>
                  <a:pt x="5947759" y="3434777"/>
                </a:cubicBezTo>
                <a:cubicBezTo>
                  <a:pt x="6371708" y="3240813"/>
                  <a:pt x="6058596" y="2725424"/>
                  <a:pt x="6080763" y="2287620"/>
                </a:cubicBezTo>
                <a:cubicBezTo>
                  <a:pt x="6102930" y="1849816"/>
                  <a:pt x="6249788" y="1173715"/>
                  <a:pt x="6080763" y="807955"/>
                </a:cubicBezTo>
                <a:cubicBezTo>
                  <a:pt x="5911738" y="442195"/>
                  <a:pt x="5659585" y="209438"/>
                  <a:pt x="5066610" y="93060"/>
                </a:cubicBezTo>
                <a:cubicBezTo>
                  <a:pt x="4473635" y="-23318"/>
                  <a:pt x="3262748" y="112457"/>
                  <a:pt x="2489664" y="109686"/>
                </a:cubicBezTo>
                <a:close/>
              </a:path>
            </a:pathLst>
          </a:cu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a:ln w="635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2" name="Rectangle 121">
            <a:extLst>
              <a:ext uri="{FF2B5EF4-FFF2-40B4-BE49-F238E27FC236}">
                <a16:creationId xmlns:a16="http://schemas.microsoft.com/office/drawing/2014/main" id="{B532BB26-F8CE-8F4F-A69C-BAE222316726}"/>
              </a:ext>
            </a:extLst>
          </p:cNvPr>
          <p:cNvSpPr/>
          <p:nvPr/>
        </p:nvSpPr>
        <p:spPr>
          <a:xfrm>
            <a:off x="544196" y="1796764"/>
            <a:ext cx="3148619" cy="369332"/>
          </a:xfrm>
          <a:prstGeom prst="rect">
            <a:avLst/>
          </a:prstGeom>
        </p:spPr>
        <p:txBody>
          <a:bodyPr wrap="none">
            <a:spAutoFit/>
          </a:bodyPr>
          <a:lstStyle/>
          <a:p>
            <a:r>
              <a:rPr lang="en-US" dirty="0"/>
              <a:t>𝛂</a:t>
            </a:r>
            <a:r>
              <a:rPr lang="en-US" b="1" baseline="-25000" dirty="0"/>
              <a:t>2</a:t>
            </a:r>
            <a:r>
              <a:rPr lang="en-US" dirty="0"/>
              <a:t> = “There is no pit in [2,2]”</a:t>
            </a:r>
          </a:p>
        </p:txBody>
      </p:sp>
    </p:spTree>
    <p:extLst>
      <p:ext uri="{BB962C8B-B14F-4D97-AF65-F5344CB8AC3E}">
        <p14:creationId xmlns:p14="http://schemas.microsoft.com/office/powerpoint/2010/main" val="3799689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Rounded Rectangle 124">
            <a:extLst>
              <a:ext uri="{FF2B5EF4-FFF2-40B4-BE49-F238E27FC236}">
                <a16:creationId xmlns:a16="http://schemas.microsoft.com/office/drawing/2014/main" id="{DB478F85-7C2F-F248-B08C-6EB8178B2AC2}"/>
              </a:ext>
            </a:extLst>
          </p:cNvPr>
          <p:cNvSpPr/>
          <p:nvPr/>
        </p:nvSpPr>
        <p:spPr>
          <a:xfrm>
            <a:off x="4869291" y="127047"/>
            <a:ext cx="2948231" cy="5025659"/>
          </a:xfrm>
          <a:prstGeom prst="roundRect">
            <a:avLst/>
          </a:prstGeo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0">
            <a:solidFill>
              <a:schemeClr val="accent2"/>
            </a:solidFill>
            <a:prstDash val="sys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5" name="Group 4">
            <a:extLst>
              <a:ext uri="{FF2B5EF4-FFF2-40B4-BE49-F238E27FC236}">
                <a16:creationId xmlns:a16="http://schemas.microsoft.com/office/drawing/2014/main" id="{1A233794-6FB4-3948-975C-F09FE93F8544}"/>
              </a:ext>
            </a:extLst>
          </p:cNvPr>
          <p:cNvGrpSpPr/>
          <p:nvPr/>
        </p:nvGrpSpPr>
        <p:grpSpPr>
          <a:xfrm>
            <a:off x="426611" y="2206562"/>
            <a:ext cx="3813579" cy="1477328"/>
            <a:chOff x="426611" y="2206562"/>
            <a:chExt cx="3813579" cy="1477328"/>
          </a:xfrm>
        </p:grpSpPr>
        <p:sp>
          <p:nvSpPr>
            <p:cNvPr id="122" name="Rectangle 121">
              <a:extLst>
                <a:ext uri="{FF2B5EF4-FFF2-40B4-BE49-F238E27FC236}">
                  <a16:creationId xmlns:a16="http://schemas.microsoft.com/office/drawing/2014/main" id="{44265178-094A-B74E-AF9C-FA4ED7897A11}"/>
                </a:ext>
              </a:extLst>
            </p:cNvPr>
            <p:cNvSpPr/>
            <p:nvPr/>
          </p:nvSpPr>
          <p:spPr>
            <a:xfrm>
              <a:off x="1091571" y="2206562"/>
              <a:ext cx="3148619"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 name="Rectangle 1">
              <a:extLst>
                <a:ext uri="{FF2B5EF4-FFF2-40B4-BE49-F238E27FC236}">
                  <a16:creationId xmlns:a16="http://schemas.microsoft.com/office/drawing/2014/main" id="{9311AEE4-469D-F54F-AF1A-AD43731075A1}"/>
                </a:ext>
              </a:extLst>
            </p:cNvPr>
            <p:cNvSpPr/>
            <p:nvPr/>
          </p:nvSpPr>
          <p:spPr>
            <a:xfrm>
              <a:off x="426611" y="2639843"/>
              <a:ext cx="684803" cy="369332"/>
            </a:xfrm>
            <a:prstGeom prst="rect">
              <a:avLst/>
            </a:prstGeom>
          </p:spPr>
          <p:txBody>
            <a:bodyPr wrap="none">
              <a:spAutoFit/>
            </a:bodyPr>
            <a:lstStyle/>
            <a:p>
              <a:r>
                <a:rPr lang="en-US" b="1" dirty="0"/>
                <a:t>KB =</a:t>
              </a:r>
            </a:p>
          </p:txBody>
        </p:sp>
      </p:grpSp>
    </p:spTree>
    <p:extLst>
      <p:ext uri="{BB962C8B-B14F-4D97-AF65-F5344CB8AC3E}">
        <p14:creationId xmlns:p14="http://schemas.microsoft.com/office/powerpoint/2010/main" val="33389986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7" name="Rectangle 126">
            <a:extLst>
              <a:ext uri="{FF2B5EF4-FFF2-40B4-BE49-F238E27FC236}">
                <a16:creationId xmlns:a16="http://schemas.microsoft.com/office/drawing/2014/main" id="{7E8A1D7C-10B5-2947-B4F8-57B0822C53DD}"/>
              </a:ext>
            </a:extLst>
          </p:cNvPr>
          <p:cNvSpPr/>
          <p:nvPr/>
        </p:nvSpPr>
        <p:spPr>
          <a:xfrm>
            <a:off x="201748" y="1371731"/>
            <a:ext cx="4223395" cy="1200329"/>
          </a:xfrm>
          <a:prstGeom prst="rect">
            <a:avLst/>
          </a:prstGeom>
        </p:spPr>
        <p:txBody>
          <a:bodyPr wrap="square">
            <a:spAutoFit/>
          </a:bodyPr>
          <a:lstStyle/>
          <a:p>
            <a:pPr algn="ctr"/>
            <a:r>
              <a:rPr lang="en-US" b="1" dirty="0"/>
              <a:t>β ⊨ </a:t>
            </a:r>
            <a:r>
              <a:rPr lang="en-US" dirty="0"/>
              <a:t>𝛂 if and only if </a:t>
            </a:r>
            <a:r>
              <a:rPr lang="en-US" b="1" dirty="0"/>
              <a:t>M(β</a:t>
            </a:r>
            <a:r>
              <a:rPr lang="en-US" dirty="0"/>
              <a:t>)</a:t>
            </a:r>
            <a:r>
              <a:rPr lang="en-US" b="1" dirty="0"/>
              <a:t> ⊆ M(</a:t>
            </a:r>
            <a:r>
              <a:rPr lang="en-US" dirty="0"/>
              <a:t>𝛂</a:t>
            </a:r>
            <a:r>
              <a:rPr lang="en-US" b="1" dirty="0"/>
              <a:t>)</a:t>
            </a:r>
          </a:p>
          <a:p>
            <a:pPr algn="ctr"/>
            <a:endParaRPr lang="en-US" b="1" dirty="0"/>
          </a:p>
          <a:p>
            <a:pPr algn="ctr"/>
            <a:r>
              <a:rPr lang="en-US" dirty="0"/>
              <a:t>“</a:t>
            </a:r>
            <a:r>
              <a:rPr lang="en-US" b="1" dirty="0"/>
              <a:t>β</a:t>
            </a:r>
            <a:r>
              <a:rPr lang="en-US" dirty="0"/>
              <a:t> </a:t>
            </a:r>
            <a:r>
              <a:rPr lang="en-US" b="1" dirty="0"/>
              <a:t>entails 𝛂 </a:t>
            </a:r>
            <a:r>
              <a:rPr lang="en-US" dirty="0"/>
              <a:t>if and only if every model in which β is true, 𝛂 is also true”</a:t>
            </a:r>
          </a:p>
        </p:txBody>
      </p:sp>
      <p:sp>
        <p:nvSpPr>
          <p:cNvPr id="128" name="Rectangle 127">
            <a:extLst>
              <a:ext uri="{FF2B5EF4-FFF2-40B4-BE49-F238E27FC236}">
                <a16:creationId xmlns:a16="http://schemas.microsoft.com/office/drawing/2014/main" id="{9D0C94C6-D36B-2749-A619-76060E7D7520}"/>
              </a:ext>
            </a:extLst>
          </p:cNvPr>
          <p:cNvSpPr/>
          <p:nvPr/>
        </p:nvSpPr>
        <p:spPr>
          <a:xfrm>
            <a:off x="5490" y="2964069"/>
            <a:ext cx="5094664" cy="646331"/>
          </a:xfrm>
          <a:prstGeom prst="rect">
            <a:avLst/>
          </a:prstGeom>
        </p:spPr>
        <p:txBody>
          <a:bodyPr wrap="none">
            <a:spAutoFit/>
          </a:bodyPr>
          <a:lstStyle/>
          <a:p>
            <a:pPr algn="ctr"/>
            <a:r>
              <a:rPr lang="en-US" dirty="0"/>
              <a:t>Does our KB entail that there is no pit in [1,2]?</a:t>
            </a:r>
          </a:p>
          <a:p>
            <a:pPr algn="ctr"/>
            <a:r>
              <a:rPr lang="en-US" b="1" dirty="0"/>
              <a:t>KB⊨</a:t>
            </a:r>
            <a:r>
              <a:rPr lang="en-US" dirty="0"/>
              <a:t>𝛂</a:t>
            </a:r>
            <a:r>
              <a:rPr lang="en-US" b="1" baseline="-25000" dirty="0"/>
              <a:t>1</a:t>
            </a:r>
            <a:r>
              <a:rPr lang="en-US" b="1" dirty="0"/>
              <a:t> </a:t>
            </a:r>
            <a:r>
              <a:rPr lang="en-US" dirty="0"/>
              <a:t>if and only if </a:t>
            </a:r>
            <a:r>
              <a:rPr lang="en-US" b="1" dirty="0"/>
              <a:t>M(KB</a:t>
            </a:r>
            <a:r>
              <a:rPr lang="en-US" dirty="0"/>
              <a:t>)</a:t>
            </a:r>
            <a:r>
              <a:rPr lang="en-US" b="1" dirty="0"/>
              <a:t> ⊆ M(</a:t>
            </a:r>
            <a:r>
              <a:rPr lang="en-US" dirty="0"/>
              <a:t>𝛂</a:t>
            </a:r>
            <a:r>
              <a:rPr lang="en-US" b="1" baseline="-25000" dirty="0"/>
              <a:t>1</a:t>
            </a:r>
            <a:r>
              <a:rPr lang="en-US" b="1" dirty="0"/>
              <a:t>)</a:t>
            </a:r>
          </a:p>
        </p:txBody>
      </p:sp>
    </p:spTree>
    <p:extLst>
      <p:ext uri="{BB962C8B-B14F-4D97-AF65-F5344CB8AC3E}">
        <p14:creationId xmlns:p14="http://schemas.microsoft.com/office/powerpoint/2010/main" val="13818081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Rounded Rectangle 108">
            <a:extLst>
              <a:ext uri="{FF2B5EF4-FFF2-40B4-BE49-F238E27FC236}">
                <a16:creationId xmlns:a16="http://schemas.microsoft.com/office/drawing/2014/main" id="{B1E28354-884A-7B4F-AF65-19CEBD5B18CB}"/>
              </a:ext>
            </a:extLst>
          </p:cNvPr>
          <p:cNvSpPr/>
          <p:nvPr/>
        </p:nvSpPr>
        <p:spPr>
          <a:xfrm>
            <a:off x="4621876" y="1"/>
            <a:ext cx="3396035" cy="6844438"/>
          </a:xfrm>
          <a:prstGeom prst="roundRect">
            <a:avLst/>
          </a:prstGeom>
          <a:gradFill flip="none" rotWithShape="1">
            <a:gsLst>
              <a:gs pos="0">
                <a:schemeClr val="accent2">
                  <a:lumMod val="0"/>
                  <a:lumOff val="100000"/>
                </a:schemeClr>
              </a:gs>
              <a:gs pos="35000">
                <a:schemeClr val="accent2">
                  <a:lumMod val="0"/>
                  <a:lumOff val="100000"/>
                </a:schemeClr>
              </a:gs>
              <a:gs pos="100000">
                <a:schemeClr val="accent2">
                  <a:lumMod val="100000"/>
                </a:schemeClr>
              </a:gs>
            </a:gsLst>
            <a:path path="circle">
              <a:fillToRect l="50000" t="-80000" r="50000" b="180000"/>
            </a:path>
            <a:tileRect/>
          </a:gradFill>
          <a:ln w="63500">
            <a:solidFill>
              <a:schemeClr val="accent2"/>
            </a:solidFill>
            <a:prstDash val="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ounded Rectangle 109">
            <a:extLst>
              <a:ext uri="{FF2B5EF4-FFF2-40B4-BE49-F238E27FC236}">
                <a16:creationId xmlns:a16="http://schemas.microsoft.com/office/drawing/2014/main" id="{2B0ABD80-87FF-294A-AB50-E6B2D0E5E572}"/>
              </a:ext>
            </a:extLst>
          </p:cNvPr>
          <p:cNvSpPr/>
          <p:nvPr/>
        </p:nvSpPr>
        <p:spPr>
          <a:xfrm>
            <a:off x="4869291" y="127047"/>
            <a:ext cx="2948231" cy="5025659"/>
          </a:xfrm>
          <a:prstGeom prst="roundRect">
            <a:avLst/>
          </a:prstGeo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0">
            <a:solidFill>
              <a:schemeClr val="accent2"/>
            </a:solidFill>
            <a:prstDash val="sys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7" name="Rectangle 126">
            <a:extLst>
              <a:ext uri="{FF2B5EF4-FFF2-40B4-BE49-F238E27FC236}">
                <a16:creationId xmlns:a16="http://schemas.microsoft.com/office/drawing/2014/main" id="{7E8A1D7C-10B5-2947-B4F8-57B0822C53DD}"/>
              </a:ext>
            </a:extLst>
          </p:cNvPr>
          <p:cNvSpPr/>
          <p:nvPr/>
        </p:nvSpPr>
        <p:spPr>
          <a:xfrm>
            <a:off x="201748" y="1371731"/>
            <a:ext cx="4223395" cy="1200329"/>
          </a:xfrm>
          <a:prstGeom prst="rect">
            <a:avLst/>
          </a:prstGeom>
        </p:spPr>
        <p:txBody>
          <a:bodyPr wrap="square">
            <a:spAutoFit/>
          </a:bodyPr>
          <a:lstStyle/>
          <a:p>
            <a:pPr algn="ctr"/>
            <a:r>
              <a:rPr lang="en-US" b="1" dirty="0"/>
              <a:t>β ⊨ </a:t>
            </a:r>
            <a:r>
              <a:rPr lang="en-US" dirty="0"/>
              <a:t>𝛂 if and only if </a:t>
            </a:r>
            <a:r>
              <a:rPr lang="en-US" b="1" dirty="0"/>
              <a:t>M(β</a:t>
            </a:r>
            <a:r>
              <a:rPr lang="en-US" dirty="0"/>
              <a:t>)</a:t>
            </a:r>
            <a:r>
              <a:rPr lang="en-US" b="1" dirty="0"/>
              <a:t> ⊆ M(</a:t>
            </a:r>
            <a:r>
              <a:rPr lang="en-US" dirty="0"/>
              <a:t>𝛂</a:t>
            </a:r>
            <a:r>
              <a:rPr lang="en-US" b="1" dirty="0"/>
              <a:t>)</a:t>
            </a:r>
          </a:p>
          <a:p>
            <a:pPr algn="ctr"/>
            <a:endParaRPr lang="en-US" b="1" dirty="0"/>
          </a:p>
          <a:p>
            <a:pPr algn="ctr"/>
            <a:r>
              <a:rPr lang="en-US" dirty="0"/>
              <a:t>“β entails 𝛂 if and only if every model in which β is true, 𝛂 is also true”</a:t>
            </a:r>
          </a:p>
        </p:txBody>
      </p:sp>
      <p:sp>
        <p:nvSpPr>
          <p:cNvPr id="128" name="Rectangle 127">
            <a:extLst>
              <a:ext uri="{FF2B5EF4-FFF2-40B4-BE49-F238E27FC236}">
                <a16:creationId xmlns:a16="http://schemas.microsoft.com/office/drawing/2014/main" id="{9D0C94C6-D36B-2749-A619-76060E7D7520}"/>
              </a:ext>
            </a:extLst>
          </p:cNvPr>
          <p:cNvSpPr/>
          <p:nvPr/>
        </p:nvSpPr>
        <p:spPr>
          <a:xfrm>
            <a:off x="5490" y="2964069"/>
            <a:ext cx="5094664" cy="923330"/>
          </a:xfrm>
          <a:prstGeom prst="rect">
            <a:avLst/>
          </a:prstGeom>
        </p:spPr>
        <p:txBody>
          <a:bodyPr wrap="square">
            <a:spAutoFit/>
          </a:bodyPr>
          <a:lstStyle/>
          <a:p>
            <a:pPr algn="ctr"/>
            <a:r>
              <a:rPr lang="en-US" dirty="0"/>
              <a:t>Does our KB entail that there is </a:t>
            </a:r>
            <a:br>
              <a:rPr lang="en-US" dirty="0"/>
            </a:br>
            <a:r>
              <a:rPr lang="en-US" dirty="0"/>
              <a:t>no pit in [1,2]?</a:t>
            </a:r>
          </a:p>
          <a:p>
            <a:pPr algn="ctr"/>
            <a:r>
              <a:rPr lang="en-US" b="1" dirty="0"/>
              <a:t>KB⊨</a:t>
            </a:r>
            <a:r>
              <a:rPr lang="en-US" dirty="0"/>
              <a:t>𝛂</a:t>
            </a:r>
            <a:r>
              <a:rPr lang="en-US" b="1" baseline="-25000" dirty="0"/>
              <a:t>1</a:t>
            </a:r>
            <a:r>
              <a:rPr lang="en-US" b="1" dirty="0"/>
              <a:t> </a:t>
            </a:r>
            <a:r>
              <a:rPr lang="en-US" dirty="0"/>
              <a:t>if and only if </a:t>
            </a:r>
            <a:r>
              <a:rPr lang="en-US" b="1" dirty="0"/>
              <a:t>M(KB</a:t>
            </a:r>
            <a:r>
              <a:rPr lang="en-US" dirty="0"/>
              <a:t>)</a:t>
            </a:r>
            <a:r>
              <a:rPr lang="en-US" b="1" dirty="0"/>
              <a:t> ⊆ M(</a:t>
            </a:r>
            <a:r>
              <a:rPr lang="en-US" dirty="0"/>
              <a:t>𝛂</a:t>
            </a:r>
            <a:r>
              <a:rPr lang="en-US" b="1" baseline="-25000" dirty="0"/>
              <a:t>1</a:t>
            </a:r>
            <a:r>
              <a:rPr lang="en-US" b="1" dirty="0"/>
              <a:t>)</a:t>
            </a:r>
          </a:p>
        </p:txBody>
      </p:sp>
      <p:grpSp>
        <p:nvGrpSpPr>
          <p:cNvPr id="2" name="Group 1">
            <a:extLst>
              <a:ext uri="{FF2B5EF4-FFF2-40B4-BE49-F238E27FC236}">
                <a16:creationId xmlns:a16="http://schemas.microsoft.com/office/drawing/2014/main" id="{F789BC41-B2F3-C640-8495-6689110AEA00}"/>
              </a:ext>
            </a:extLst>
          </p:cNvPr>
          <p:cNvGrpSpPr/>
          <p:nvPr/>
        </p:nvGrpSpPr>
        <p:grpSpPr>
          <a:xfrm>
            <a:off x="406874" y="4002409"/>
            <a:ext cx="3813579" cy="1477328"/>
            <a:chOff x="406874" y="4002409"/>
            <a:chExt cx="3813579" cy="1477328"/>
          </a:xfrm>
        </p:grpSpPr>
        <p:sp>
          <p:nvSpPr>
            <p:cNvPr id="105" name="Rectangle 104">
              <a:extLst>
                <a:ext uri="{FF2B5EF4-FFF2-40B4-BE49-F238E27FC236}">
                  <a16:creationId xmlns:a16="http://schemas.microsoft.com/office/drawing/2014/main" id="{29EDEFA1-D00D-0F49-B6F1-B32E80054E91}"/>
                </a:ext>
              </a:extLst>
            </p:cNvPr>
            <p:cNvSpPr/>
            <p:nvPr/>
          </p:nvSpPr>
          <p:spPr>
            <a:xfrm>
              <a:off x="1071834" y="4002409"/>
              <a:ext cx="3148619"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106" name="Rectangle 105">
              <a:extLst>
                <a:ext uri="{FF2B5EF4-FFF2-40B4-BE49-F238E27FC236}">
                  <a16:creationId xmlns:a16="http://schemas.microsoft.com/office/drawing/2014/main" id="{960B42D6-7EC6-8C44-9968-95E597BA7A3D}"/>
                </a:ext>
              </a:extLst>
            </p:cNvPr>
            <p:cNvSpPr/>
            <p:nvPr/>
          </p:nvSpPr>
          <p:spPr>
            <a:xfrm>
              <a:off x="406874" y="4435690"/>
              <a:ext cx="684803" cy="369332"/>
            </a:xfrm>
            <a:prstGeom prst="rect">
              <a:avLst/>
            </a:prstGeom>
          </p:spPr>
          <p:txBody>
            <a:bodyPr wrap="none">
              <a:spAutoFit/>
            </a:bodyPr>
            <a:lstStyle/>
            <a:p>
              <a:r>
                <a:rPr lang="en-US" b="1" dirty="0"/>
                <a:t>KB =</a:t>
              </a:r>
            </a:p>
          </p:txBody>
        </p:sp>
      </p:grpSp>
      <p:sp>
        <p:nvSpPr>
          <p:cNvPr id="108" name="Rectangle 107">
            <a:extLst>
              <a:ext uri="{FF2B5EF4-FFF2-40B4-BE49-F238E27FC236}">
                <a16:creationId xmlns:a16="http://schemas.microsoft.com/office/drawing/2014/main" id="{0A2ADD77-E3DD-7946-96C7-A6D71306A96C}"/>
              </a:ext>
            </a:extLst>
          </p:cNvPr>
          <p:cNvSpPr/>
          <p:nvPr/>
        </p:nvSpPr>
        <p:spPr>
          <a:xfrm>
            <a:off x="518512" y="5502414"/>
            <a:ext cx="3148619" cy="369332"/>
          </a:xfrm>
          <a:prstGeom prst="rect">
            <a:avLst/>
          </a:prstGeom>
        </p:spPr>
        <p:txBody>
          <a:bodyPr wrap="none">
            <a:spAutoFit/>
          </a:bodyPr>
          <a:lstStyle/>
          <a:p>
            <a:r>
              <a:rPr lang="en-US" dirty="0"/>
              <a:t>𝛂</a:t>
            </a:r>
            <a:r>
              <a:rPr lang="en-US" b="1" baseline="-25000" dirty="0"/>
              <a:t>1</a:t>
            </a:r>
            <a:r>
              <a:rPr lang="en-US" dirty="0"/>
              <a:t> = “There is no pit in [1,2]”</a:t>
            </a:r>
          </a:p>
        </p:txBody>
      </p:sp>
      <p:sp>
        <p:nvSpPr>
          <p:cNvPr id="5" name="Rectangle 4">
            <a:extLst>
              <a:ext uri="{FF2B5EF4-FFF2-40B4-BE49-F238E27FC236}">
                <a16:creationId xmlns:a16="http://schemas.microsoft.com/office/drawing/2014/main" id="{A3C6D651-660A-F84B-9337-9C3C67614947}"/>
              </a:ext>
            </a:extLst>
          </p:cNvPr>
          <p:cNvSpPr/>
          <p:nvPr/>
        </p:nvSpPr>
        <p:spPr>
          <a:xfrm>
            <a:off x="1943683" y="5967954"/>
            <a:ext cx="955711" cy="369332"/>
          </a:xfrm>
          <a:prstGeom prst="rect">
            <a:avLst/>
          </a:prstGeom>
        </p:spPr>
        <p:txBody>
          <a:bodyPr wrap="none">
            <a:spAutoFit/>
          </a:bodyPr>
          <a:lstStyle/>
          <a:p>
            <a:r>
              <a:rPr lang="en-US" b="1" dirty="0">
                <a:highlight>
                  <a:srgbClr val="FFFF00"/>
                </a:highlight>
              </a:rPr>
              <a:t>KB⊨</a:t>
            </a:r>
            <a:r>
              <a:rPr lang="en-US" dirty="0">
                <a:highlight>
                  <a:srgbClr val="FFFF00"/>
                </a:highlight>
              </a:rPr>
              <a:t>𝛂</a:t>
            </a:r>
            <a:r>
              <a:rPr lang="en-US" b="1" baseline="-25000" dirty="0">
                <a:highlight>
                  <a:srgbClr val="FFFF00"/>
                </a:highlight>
              </a:rPr>
              <a:t>1</a:t>
            </a:r>
            <a:r>
              <a:rPr lang="en-US" b="1" dirty="0">
                <a:highlight>
                  <a:srgbClr val="FFFF00"/>
                </a:highlight>
              </a:rPr>
              <a:t> </a:t>
            </a:r>
            <a:endParaRPr lang="en-US" dirty="0">
              <a:highlight>
                <a:srgbClr val="FFFF00"/>
              </a:highlight>
            </a:endParaRPr>
          </a:p>
        </p:txBody>
      </p:sp>
    </p:spTree>
    <p:extLst>
      <p:ext uri="{BB962C8B-B14F-4D97-AF65-F5344CB8AC3E}">
        <p14:creationId xmlns:p14="http://schemas.microsoft.com/office/powerpoint/2010/main" val="1602129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P spid="108"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976AD-6745-1F49-BD50-27A86AB38E36}"/>
              </a:ext>
            </a:extLst>
          </p:cNvPr>
          <p:cNvSpPr>
            <a:spLocks noGrp="1"/>
          </p:cNvSpPr>
          <p:nvPr>
            <p:ph type="title"/>
          </p:nvPr>
        </p:nvSpPr>
        <p:spPr/>
        <p:txBody>
          <a:bodyPr/>
          <a:lstStyle/>
          <a:p>
            <a:r>
              <a:rPr lang="en-US" dirty="0"/>
              <a:t>Knowledge-based Agents</a:t>
            </a:r>
          </a:p>
        </p:txBody>
      </p:sp>
      <p:sp>
        <p:nvSpPr>
          <p:cNvPr id="3" name="Content Placeholder 2">
            <a:extLst>
              <a:ext uri="{FF2B5EF4-FFF2-40B4-BE49-F238E27FC236}">
                <a16:creationId xmlns:a16="http://schemas.microsoft.com/office/drawing/2014/main" id="{ADFF17EA-A8ED-AB4A-95EB-76E53A85FBDD}"/>
              </a:ext>
            </a:extLst>
          </p:cNvPr>
          <p:cNvSpPr>
            <a:spLocks noGrp="1"/>
          </p:cNvSpPr>
          <p:nvPr>
            <p:ph idx="1"/>
          </p:nvPr>
        </p:nvSpPr>
        <p:spPr/>
        <p:txBody>
          <a:bodyPr/>
          <a:lstStyle/>
          <a:p>
            <a:r>
              <a:rPr lang="en-US" dirty="0"/>
              <a:t>There are two kinds of sentences:</a:t>
            </a:r>
          </a:p>
          <a:p>
            <a:pPr marL="342900" indent="-342900">
              <a:buFont typeface="Arial" panose="020B0604020202020204" pitchFamily="34" charset="0"/>
              <a:buChar char="•"/>
            </a:pPr>
            <a:r>
              <a:rPr lang="en-US" b="1" dirty="0"/>
              <a:t>Axioms</a:t>
            </a:r>
            <a:r>
              <a:rPr lang="en-US" dirty="0"/>
              <a:t>  – a sentence that is given </a:t>
            </a:r>
          </a:p>
          <a:p>
            <a:pPr marL="342900" indent="-342900">
              <a:buFont typeface="Arial" panose="020B0604020202020204" pitchFamily="34" charset="0"/>
              <a:buChar char="•"/>
            </a:pPr>
            <a:r>
              <a:rPr lang="en-US" b="1" dirty="0"/>
              <a:t>Derived sentences </a:t>
            </a:r>
            <a:r>
              <a:rPr lang="en-US" dirty="0"/>
              <a:t>– a new sentence that is derived from others sentences </a:t>
            </a:r>
          </a:p>
          <a:p>
            <a:r>
              <a:rPr lang="en-US" dirty="0"/>
              <a:t>The process of deriving new sentences from old sentences is called </a:t>
            </a:r>
            <a:r>
              <a:rPr lang="en-US" b="1" dirty="0"/>
              <a:t>inference</a:t>
            </a:r>
            <a:r>
              <a:rPr lang="en-US" dirty="0"/>
              <a:t>. </a:t>
            </a:r>
          </a:p>
          <a:p>
            <a:endParaRPr lang="en-US" dirty="0"/>
          </a:p>
          <a:p>
            <a:r>
              <a:rPr lang="en-US" dirty="0"/>
              <a:t>A KB can initially contain some </a:t>
            </a:r>
            <a:r>
              <a:rPr lang="en-US" b="1" dirty="0"/>
              <a:t>background information </a:t>
            </a:r>
            <a:r>
              <a:rPr lang="en-US" dirty="0"/>
              <a:t>about the world, and a knowledge-based agent can add to the information in the KB through its observations of the world.</a:t>
            </a:r>
          </a:p>
          <a:p>
            <a:endParaRPr lang="en-US" dirty="0"/>
          </a:p>
          <a:p>
            <a:r>
              <a:rPr lang="en-US" dirty="0"/>
              <a:t>In addition to asserting new knowledge into its KB, a knowledge-based agent can also query the KB and ask it to derive new knowledge in order to select what action it should take. </a:t>
            </a:r>
          </a:p>
        </p:txBody>
      </p:sp>
    </p:spTree>
    <p:extLst>
      <p:ext uri="{BB962C8B-B14F-4D97-AF65-F5344CB8AC3E}">
        <p14:creationId xmlns:p14="http://schemas.microsoft.com/office/powerpoint/2010/main" val="194435451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Freeform 110">
            <a:extLst>
              <a:ext uri="{FF2B5EF4-FFF2-40B4-BE49-F238E27FC236}">
                <a16:creationId xmlns:a16="http://schemas.microsoft.com/office/drawing/2014/main" id="{CB74B679-6107-4242-80D8-8E43B4FA40CC}"/>
              </a:ext>
            </a:extLst>
          </p:cNvPr>
          <p:cNvSpPr/>
          <p:nvPr/>
        </p:nvSpPr>
        <p:spPr>
          <a:xfrm>
            <a:off x="4585349" y="39943"/>
            <a:ext cx="6551441" cy="7021956"/>
          </a:xfrm>
          <a:custGeom>
            <a:avLst/>
            <a:gdLst>
              <a:gd name="connsiteX0" fmla="*/ 2489664 w 6171423"/>
              <a:gd name="connsiteY0" fmla="*/ 109686 h 7021956"/>
              <a:gd name="connsiteX1" fmla="*/ 428108 w 6171423"/>
              <a:gd name="connsiteY1" fmla="*/ 76435 h 7021956"/>
              <a:gd name="connsiteX2" fmla="*/ 128850 w 6171423"/>
              <a:gd name="connsiteY2" fmla="*/ 1240217 h 7021956"/>
              <a:gd name="connsiteX3" fmla="*/ 494610 w 6171423"/>
              <a:gd name="connsiteY3" fmla="*/ 1772231 h 7021956"/>
              <a:gd name="connsiteX4" fmla="*/ 2074028 w 6171423"/>
              <a:gd name="connsiteY4" fmla="*/ 1772231 h 7021956"/>
              <a:gd name="connsiteX5" fmla="*/ 3021679 w 6171423"/>
              <a:gd name="connsiteY5" fmla="*/ 2320871 h 7021956"/>
              <a:gd name="connsiteX6" fmla="*/ 3071555 w 6171423"/>
              <a:gd name="connsiteY6" fmla="*/ 4681686 h 7021956"/>
              <a:gd name="connsiteX7" fmla="*/ 2306784 w 6171423"/>
              <a:gd name="connsiteY7" fmla="*/ 5180449 h 7021956"/>
              <a:gd name="connsiteX8" fmla="*/ 261854 w 6171423"/>
              <a:gd name="connsiteY8" fmla="*/ 5080697 h 7021956"/>
              <a:gd name="connsiteX9" fmla="*/ 328355 w 6171423"/>
              <a:gd name="connsiteY9" fmla="*/ 6726617 h 7021956"/>
              <a:gd name="connsiteX10" fmla="*/ 3005054 w 6171423"/>
              <a:gd name="connsiteY10" fmla="*/ 6709991 h 7021956"/>
              <a:gd name="connsiteX11" fmla="*/ 3370814 w 6171423"/>
              <a:gd name="connsiteY11" fmla="*/ 3584406 h 7021956"/>
              <a:gd name="connsiteX12" fmla="*/ 3537068 w 6171423"/>
              <a:gd name="connsiteY12" fmla="*/ 3451402 h 7021956"/>
              <a:gd name="connsiteX13" fmla="*/ 5947759 w 6171423"/>
              <a:gd name="connsiteY13" fmla="*/ 3434777 h 7021956"/>
              <a:gd name="connsiteX14" fmla="*/ 6080763 w 6171423"/>
              <a:gd name="connsiteY14" fmla="*/ 2287620 h 7021956"/>
              <a:gd name="connsiteX15" fmla="*/ 6080763 w 6171423"/>
              <a:gd name="connsiteY15" fmla="*/ 807955 h 7021956"/>
              <a:gd name="connsiteX16" fmla="*/ 5066610 w 6171423"/>
              <a:gd name="connsiteY16" fmla="*/ 93060 h 7021956"/>
              <a:gd name="connsiteX17" fmla="*/ 2489664 w 6171423"/>
              <a:gd name="connsiteY17" fmla="*/ 109686 h 70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1423" h="7021956">
                <a:moveTo>
                  <a:pt x="2489664" y="109686"/>
                </a:moveTo>
                <a:cubicBezTo>
                  <a:pt x="1716580" y="106915"/>
                  <a:pt x="821577" y="-111987"/>
                  <a:pt x="428108" y="76435"/>
                </a:cubicBezTo>
                <a:cubicBezTo>
                  <a:pt x="34639" y="264857"/>
                  <a:pt x="117766" y="957584"/>
                  <a:pt x="128850" y="1240217"/>
                </a:cubicBezTo>
                <a:cubicBezTo>
                  <a:pt x="139934" y="1522850"/>
                  <a:pt x="170414" y="1683562"/>
                  <a:pt x="494610" y="1772231"/>
                </a:cubicBezTo>
                <a:cubicBezTo>
                  <a:pt x="818806" y="1860900"/>
                  <a:pt x="1652850" y="1680791"/>
                  <a:pt x="2074028" y="1772231"/>
                </a:cubicBezTo>
                <a:cubicBezTo>
                  <a:pt x="2495206" y="1863671"/>
                  <a:pt x="2855425" y="1835962"/>
                  <a:pt x="3021679" y="2320871"/>
                </a:cubicBezTo>
                <a:cubicBezTo>
                  <a:pt x="3187933" y="2805780"/>
                  <a:pt x="3190704" y="4205090"/>
                  <a:pt x="3071555" y="4681686"/>
                </a:cubicBezTo>
                <a:cubicBezTo>
                  <a:pt x="2952406" y="5158282"/>
                  <a:pt x="2775067" y="5113947"/>
                  <a:pt x="2306784" y="5180449"/>
                </a:cubicBezTo>
                <a:cubicBezTo>
                  <a:pt x="1838501" y="5246951"/>
                  <a:pt x="591592" y="4823002"/>
                  <a:pt x="261854" y="5080697"/>
                </a:cubicBezTo>
                <a:cubicBezTo>
                  <a:pt x="-67884" y="5338392"/>
                  <a:pt x="-128845" y="6455068"/>
                  <a:pt x="328355" y="6726617"/>
                </a:cubicBezTo>
                <a:cubicBezTo>
                  <a:pt x="785555" y="6998166"/>
                  <a:pt x="2497978" y="7233693"/>
                  <a:pt x="3005054" y="6709991"/>
                </a:cubicBezTo>
                <a:cubicBezTo>
                  <a:pt x="3512130" y="6186289"/>
                  <a:pt x="3282145" y="4127504"/>
                  <a:pt x="3370814" y="3584406"/>
                </a:cubicBezTo>
                <a:cubicBezTo>
                  <a:pt x="3459483" y="3041308"/>
                  <a:pt x="3107577" y="3476340"/>
                  <a:pt x="3537068" y="3451402"/>
                </a:cubicBezTo>
                <a:cubicBezTo>
                  <a:pt x="3966559" y="3426464"/>
                  <a:pt x="5523810" y="3628741"/>
                  <a:pt x="5947759" y="3434777"/>
                </a:cubicBezTo>
                <a:cubicBezTo>
                  <a:pt x="6371708" y="3240813"/>
                  <a:pt x="6058596" y="2725424"/>
                  <a:pt x="6080763" y="2287620"/>
                </a:cubicBezTo>
                <a:cubicBezTo>
                  <a:pt x="6102930" y="1849816"/>
                  <a:pt x="6249788" y="1173715"/>
                  <a:pt x="6080763" y="807955"/>
                </a:cubicBezTo>
                <a:cubicBezTo>
                  <a:pt x="5911738" y="442195"/>
                  <a:pt x="5659585" y="209438"/>
                  <a:pt x="5066610" y="93060"/>
                </a:cubicBezTo>
                <a:cubicBezTo>
                  <a:pt x="4473635" y="-23318"/>
                  <a:pt x="3262748" y="112457"/>
                  <a:pt x="2489664" y="109686"/>
                </a:cubicBezTo>
                <a:close/>
              </a:path>
            </a:pathLst>
          </a:cu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2700000" scaled="1"/>
            <a:tileRect/>
          </a:gradFill>
          <a:ln w="635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ounded Rectangle 109">
            <a:extLst>
              <a:ext uri="{FF2B5EF4-FFF2-40B4-BE49-F238E27FC236}">
                <a16:creationId xmlns:a16="http://schemas.microsoft.com/office/drawing/2014/main" id="{2B0ABD80-87FF-294A-AB50-E6B2D0E5E572}"/>
              </a:ext>
            </a:extLst>
          </p:cNvPr>
          <p:cNvSpPr/>
          <p:nvPr/>
        </p:nvSpPr>
        <p:spPr>
          <a:xfrm>
            <a:off x="4869291" y="127047"/>
            <a:ext cx="2948231" cy="5025659"/>
          </a:xfrm>
          <a:prstGeom prst="roundRect">
            <a:avLst/>
          </a:prstGeom>
          <a:gradFill flip="none" rotWithShape="1">
            <a:gsLst>
              <a:gs pos="0">
                <a:schemeClr val="accent2">
                  <a:lumMod val="5000"/>
                  <a:lumOff val="95000"/>
                  <a:alpha val="10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w="63500">
            <a:solidFill>
              <a:schemeClr val="accent2"/>
            </a:solidFill>
            <a:prstDash val="sysDash"/>
            <a:extLst>
              <a:ext uri="{C807C97D-BFC1-408E-A445-0C87EB9F89A2}">
                <ask:lineSketchStyleProps xmlns:ask="http://schemas.microsoft.com/office/drawing/2018/sketchyshapes" sd="1219033472">
                  <a:custGeom>
                    <a:avLst/>
                    <a:gdLst>
                      <a:gd name="connsiteX0" fmla="*/ 0 w 3148619"/>
                      <a:gd name="connsiteY0" fmla="*/ 524780 h 6717391"/>
                      <a:gd name="connsiteX1" fmla="*/ 524780 w 3148619"/>
                      <a:gd name="connsiteY1" fmla="*/ 0 h 6717391"/>
                      <a:gd name="connsiteX2" fmla="*/ 1266448 w 3148619"/>
                      <a:gd name="connsiteY2" fmla="*/ 0 h 6717391"/>
                      <a:gd name="connsiteX3" fmla="*/ 1945143 w 3148619"/>
                      <a:gd name="connsiteY3" fmla="*/ 0 h 6717391"/>
                      <a:gd name="connsiteX4" fmla="*/ 2623839 w 3148619"/>
                      <a:gd name="connsiteY4" fmla="*/ 0 h 6717391"/>
                      <a:gd name="connsiteX5" fmla="*/ 3148619 w 3148619"/>
                      <a:gd name="connsiteY5" fmla="*/ 524780 h 6717391"/>
                      <a:gd name="connsiteX6" fmla="*/ 3148619 w 3148619"/>
                      <a:gd name="connsiteY6" fmla="*/ 1041182 h 6717391"/>
                      <a:gd name="connsiteX7" fmla="*/ 3148619 w 3148619"/>
                      <a:gd name="connsiteY7" fmla="*/ 1557585 h 6717391"/>
                      <a:gd name="connsiteX8" fmla="*/ 3148619 w 3148619"/>
                      <a:gd name="connsiteY8" fmla="*/ 2300700 h 6717391"/>
                      <a:gd name="connsiteX9" fmla="*/ 3148619 w 3148619"/>
                      <a:gd name="connsiteY9" fmla="*/ 2760424 h 6717391"/>
                      <a:gd name="connsiteX10" fmla="*/ 3148619 w 3148619"/>
                      <a:gd name="connsiteY10" fmla="*/ 3390183 h 6717391"/>
                      <a:gd name="connsiteX11" fmla="*/ 3148619 w 3148619"/>
                      <a:gd name="connsiteY11" fmla="*/ 4019942 h 6717391"/>
                      <a:gd name="connsiteX12" fmla="*/ 3148619 w 3148619"/>
                      <a:gd name="connsiteY12" fmla="*/ 4593023 h 6717391"/>
                      <a:gd name="connsiteX13" fmla="*/ 3148619 w 3148619"/>
                      <a:gd name="connsiteY13" fmla="*/ 5336139 h 6717391"/>
                      <a:gd name="connsiteX14" fmla="*/ 3148619 w 3148619"/>
                      <a:gd name="connsiteY14" fmla="*/ 6192611 h 6717391"/>
                      <a:gd name="connsiteX15" fmla="*/ 2623839 w 3148619"/>
                      <a:gd name="connsiteY15" fmla="*/ 6717391 h 6717391"/>
                      <a:gd name="connsiteX16" fmla="*/ 1903162 w 3148619"/>
                      <a:gd name="connsiteY16" fmla="*/ 6717391 h 6717391"/>
                      <a:gd name="connsiteX17" fmla="*/ 1203476 w 3148619"/>
                      <a:gd name="connsiteY17" fmla="*/ 6717391 h 6717391"/>
                      <a:gd name="connsiteX18" fmla="*/ 524780 w 3148619"/>
                      <a:gd name="connsiteY18" fmla="*/ 6717391 h 6717391"/>
                      <a:gd name="connsiteX19" fmla="*/ 0 w 3148619"/>
                      <a:gd name="connsiteY19" fmla="*/ 6192611 h 6717391"/>
                      <a:gd name="connsiteX20" fmla="*/ 0 w 3148619"/>
                      <a:gd name="connsiteY20" fmla="*/ 5506174 h 6717391"/>
                      <a:gd name="connsiteX21" fmla="*/ 0 w 3148619"/>
                      <a:gd name="connsiteY21" fmla="*/ 4989771 h 6717391"/>
                      <a:gd name="connsiteX22" fmla="*/ 0 w 3148619"/>
                      <a:gd name="connsiteY22" fmla="*/ 4360012 h 6717391"/>
                      <a:gd name="connsiteX23" fmla="*/ 0 w 3148619"/>
                      <a:gd name="connsiteY23" fmla="*/ 3900288 h 6717391"/>
                      <a:gd name="connsiteX24" fmla="*/ 0 w 3148619"/>
                      <a:gd name="connsiteY24" fmla="*/ 3440564 h 6717391"/>
                      <a:gd name="connsiteX25" fmla="*/ 0 w 3148619"/>
                      <a:gd name="connsiteY25" fmla="*/ 2810805 h 6717391"/>
                      <a:gd name="connsiteX26" fmla="*/ 0 w 3148619"/>
                      <a:gd name="connsiteY26" fmla="*/ 2294403 h 6717391"/>
                      <a:gd name="connsiteX27" fmla="*/ 0 w 3148619"/>
                      <a:gd name="connsiteY27" fmla="*/ 1607965 h 6717391"/>
                      <a:gd name="connsiteX28" fmla="*/ 0 w 3148619"/>
                      <a:gd name="connsiteY28" fmla="*/ 1091563 h 6717391"/>
                      <a:gd name="connsiteX29" fmla="*/ 0 w 3148619"/>
                      <a:gd name="connsiteY29" fmla="*/ 524780 h 6717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48619" h="6717391" extrusionOk="0">
                        <a:moveTo>
                          <a:pt x="0" y="524780"/>
                        </a:moveTo>
                        <a:cubicBezTo>
                          <a:pt x="-34478" y="213685"/>
                          <a:pt x="192254" y="16025"/>
                          <a:pt x="524780" y="0"/>
                        </a:cubicBezTo>
                        <a:cubicBezTo>
                          <a:pt x="807249" y="9872"/>
                          <a:pt x="1092379" y="23527"/>
                          <a:pt x="1266448" y="0"/>
                        </a:cubicBezTo>
                        <a:cubicBezTo>
                          <a:pt x="1440517" y="-23527"/>
                          <a:pt x="1785023" y="22822"/>
                          <a:pt x="1945143" y="0"/>
                        </a:cubicBezTo>
                        <a:cubicBezTo>
                          <a:pt x="2105263" y="-22822"/>
                          <a:pt x="2386594" y="25423"/>
                          <a:pt x="2623839" y="0"/>
                        </a:cubicBezTo>
                        <a:cubicBezTo>
                          <a:pt x="2906753" y="-22270"/>
                          <a:pt x="3157071" y="203674"/>
                          <a:pt x="3148619" y="524780"/>
                        </a:cubicBezTo>
                        <a:cubicBezTo>
                          <a:pt x="3159233" y="778493"/>
                          <a:pt x="3171200" y="817763"/>
                          <a:pt x="3148619" y="1041182"/>
                        </a:cubicBezTo>
                        <a:cubicBezTo>
                          <a:pt x="3126038" y="1264601"/>
                          <a:pt x="3169860" y="1396359"/>
                          <a:pt x="3148619" y="1557585"/>
                        </a:cubicBezTo>
                        <a:cubicBezTo>
                          <a:pt x="3127378" y="1718811"/>
                          <a:pt x="3134617" y="1946554"/>
                          <a:pt x="3148619" y="2300700"/>
                        </a:cubicBezTo>
                        <a:cubicBezTo>
                          <a:pt x="3162621" y="2654846"/>
                          <a:pt x="3146500" y="2659901"/>
                          <a:pt x="3148619" y="2760424"/>
                        </a:cubicBezTo>
                        <a:cubicBezTo>
                          <a:pt x="3150738" y="2860947"/>
                          <a:pt x="3173858" y="3197356"/>
                          <a:pt x="3148619" y="3390183"/>
                        </a:cubicBezTo>
                        <a:cubicBezTo>
                          <a:pt x="3123380" y="3583010"/>
                          <a:pt x="3153489" y="3811704"/>
                          <a:pt x="3148619" y="4019942"/>
                        </a:cubicBezTo>
                        <a:cubicBezTo>
                          <a:pt x="3143749" y="4228180"/>
                          <a:pt x="3126118" y="4454731"/>
                          <a:pt x="3148619" y="4593023"/>
                        </a:cubicBezTo>
                        <a:cubicBezTo>
                          <a:pt x="3171120" y="4731315"/>
                          <a:pt x="3151004" y="5051541"/>
                          <a:pt x="3148619" y="5336139"/>
                        </a:cubicBezTo>
                        <a:cubicBezTo>
                          <a:pt x="3146234" y="5620737"/>
                          <a:pt x="3153218" y="5811038"/>
                          <a:pt x="3148619" y="6192611"/>
                        </a:cubicBezTo>
                        <a:cubicBezTo>
                          <a:pt x="3111086" y="6488602"/>
                          <a:pt x="2868072" y="6685931"/>
                          <a:pt x="2623839" y="6717391"/>
                        </a:cubicBezTo>
                        <a:cubicBezTo>
                          <a:pt x="2341762" y="6704310"/>
                          <a:pt x="2160253" y="6746727"/>
                          <a:pt x="1903162" y="6717391"/>
                        </a:cubicBezTo>
                        <a:cubicBezTo>
                          <a:pt x="1646071" y="6688055"/>
                          <a:pt x="1416266" y="6686903"/>
                          <a:pt x="1203476" y="6717391"/>
                        </a:cubicBezTo>
                        <a:cubicBezTo>
                          <a:pt x="990686" y="6747879"/>
                          <a:pt x="751279" y="6689425"/>
                          <a:pt x="524780" y="6717391"/>
                        </a:cubicBezTo>
                        <a:cubicBezTo>
                          <a:pt x="225108" y="6717796"/>
                          <a:pt x="18986" y="6448213"/>
                          <a:pt x="0" y="6192611"/>
                        </a:cubicBezTo>
                        <a:cubicBezTo>
                          <a:pt x="21915" y="5905054"/>
                          <a:pt x="4641" y="5650911"/>
                          <a:pt x="0" y="5506174"/>
                        </a:cubicBezTo>
                        <a:cubicBezTo>
                          <a:pt x="-4641" y="5361437"/>
                          <a:pt x="9293" y="5189607"/>
                          <a:pt x="0" y="4989771"/>
                        </a:cubicBezTo>
                        <a:cubicBezTo>
                          <a:pt x="-9293" y="4789935"/>
                          <a:pt x="9015" y="4544826"/>
                          <a:pt x="0" y="4360012"/>
                        </a:cubicBezTo>
                        <a:cubicBezTo>
                          <a:pt x="-9015" y="4175198"/>
                          <a:pt x="-21653" y="4104140"/>
                          <a:pt x="0" y="3900288"/>
                        </a:cubicBezTo>
                        <a:cubicBezTo>
                          <a:pt x="21653" y="3696436"/>
                          <a:pt x="18782" y="3550334"/>
                          <a:pt x="0" y="3440564"/>
                        </a:cubicBezTo>
                        <a:cubicBezTo>
                          <a:pt x="-18782" y="3330794"/>
                          <a:pt x="6636" y="2999225"/>
                          <a:pt x="0" y="2810805"/>
                        </a:cubicBezTo>
                        <a:cubicBezTo>
                          <a:pt x="-6636" y="2622385"/>
                          <a:pt x="8759" y="2550054"/>
                          <a:pt x="0" y="2294403"/>
                        </a:cubicBezTo>
                        <a:cubicBezTo>
                          <a:pt x="-8759" y="2038752"/>
                          <a:pt x="438" y="1898068"/>
                          <a:pt x="0" y="1607965"/>
                        </a:cubicBezTo>
                        <a:cubicBezTo>
                          <a:pt x="-438" y="1317862"/>
                          <a:pt x="-16800" y="1269276"/>
                          <a:pt x="0" y="1091563"/>
                        </a:cubicBezTo>
                        <a:cubicBezTo>
                          <a:pt x="16800" y="913850"/>
                          <a:pt x="-27817" y="717660"/>
                          <a:pt x="0" y="52478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Possible Worlds</a:t>
            </a:r>
          </a:p>
        </p:txBody>
      </p:sp>
      <p:grpSp>
        <p:nvGrpSpPr>
          <p:cNvPr id="179" name="Group 178">
            <a:extLst>
              <a:ext uri="{FF2B5EF4-FFF2-40B4-BE49-F238E27FC236}">
                <a16:creationId xmlns:a16="http://schemas.microsoft.com/office/drawing/2014/main" id="{7E6E266D-7C84-ED40-900F-845629352B78}"/>
              </a:ext>
            </a:extLst>
          </p:cNvPr>
          <p:cNvGrpSpPr/>
          <p:nvPr/>
        </p:nvGrpSpPr>
        <p:grpSpPr>
          <a:xfrm>
            <a:off x="5332434" y="5101045"/>
            <a:ext cx="3220453" cy="1598505"/>
            <a:chOff x="6288506" y="3192636"/>
            <a:chExt cx="5740778" cy="2849494"/>
          </a:xfrm>
        </p:grpSpPr>
        <p:grpSp>
          <p:nvGrpSpPr>
            <p:cNvPr id="180" name="Group 179">
              <a:extLst>
                <a:ext uri="{FF2B5EF4-FFF2-40B4-BE49-F238E27FC236}">
                  <a16:creationId xmlns:a16="http://schemas.microsoft.com/office/drawing/2014/main" id="{4D443179-AB70-DF4C-A71B-D7CE65C71D08}"/>
                </a:ext>
              </a:extLst>
            </p:cNvPr>
            <p:cNvGrpSpPr/>
            <p:nvPr/>
          </p:nvGrpSpPr>
          <p:grpSpPr>
            <a:xfrm>
              <a:off x="6288506" y="3192636"/>
              <a:ext cx="5740778" cy="2849494"/>
              <a:chOff x="6456556" y="3401122"/>
              <a:chExt cx="4143414" cy="2056626"/>
            </a:xfrm>
          </p:grpSpPr>
          <p:sp>
            <p:nvSpPr>
              <p:cNvPr id="184" name="TextBox 183">
                <a:extLst>
                  <a:ext uri="{FF2B5EF4-FFF2-40B4-BE49-F238E27FC236}">
                    <a16:creationId xmlns:a16="http://schemas.microsoft.com/office/drawing/2014/main" id="{57B55921-E2D3-C14B-9B3F-A1FFA1DD467C}"/>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85" name="Rectangle 184">
                <a:extLst>
                  <a:ext uri="{FF2B5EF4-FFF2-40B4-BE49-F238E27FC236}">
                    <a16:creationId xmlns:a16="http://schemas.microsoft.com/office/drawing/2014/main" id="{0D1D0B8C-EA72-8646-B8D0-9A256C3C791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6" name="Rectangle 185">
                <a:extLst>
                  <a:ext uri="{FF2B5EF4-FFF2-40B4-BE49-F238E27FC236}">
                    <a16:creationId xmlns:a16="http://schemas.microsoft.com/office/drawing/2014/main" id="{BB8117CB-200C-5B4C-A478-AA12914C6988}"/>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7" name="Rectangle 186">
                <a:extLst>
                  <a:ext uri="{FF2B5EF4-FFF2-40B4-BE49-F238E27FC236}">
                    <a16:creationId xmlns:a16="http://schemas.microsoft.com/office/drawing/2014/main" id="{3D36BD06-B6D5-1C44-8FDA-48ABEC498102}"/>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88" name="Rectangle 187">
                <a:extLst>
                  <a:ext uri="{FF2B5EF4-FFF2-40B4-BE49-F238E27FC236}">
                    <a16:creationId xmlns:a16="http://schemas.microsoft.com/office/drawing/2014/main" id="{94B9E156-F437-0146-A9E0-C344AB38C40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1" name="Rectangle 180">
              <a:extLst>
                <a:ext uri="{FF2B5EF4-FFF2-40B4-BE49-F238E27FC236}">
                  <a16:creationId xmlns:a16="http://schemas.microsoft.com/office/drawing/2014/main" id="{190341B6-79CD-9344-9F8B-2D39C772EA5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2" name="Freeform 181">
              <a:extLst>
                <a:ext uri="{FF2B5EF4-FFF2-40B4-BE49-F238E27FC236}">
                  <a16:creationId xmlns:a16="http://schemas.microsoft.com/office/drawing/2014/main" id="{C94B0A16-4091-204B-AFDE-DDE316C47A8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Freeform 182">
              <a:extLst>
                <a:ext uri="{FF2B5EF4-FFF2-40B4-BE49-F238E27FC236}">
                  <a16:creationId xmlns:a16="http://schemas.microsoft.com/office/drawing/2014/main" id="{888B539E-A4AF-AD43-850B-C31EDB95B6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7" name="Group 246">
            <a:extLst>
              <a:ext uri="{FF2B5EF4-FFF2-40B4-BE49-F238E27FC236}">
                <a16:creationId xmlns:a16="http://schemas.microsoft.com/office/drawing/2014/main" id="{D638FF51-9715-8841-A808-31925C8BC32B}"/>
              </a:ext>
            </a:extLst>
          </p:cNvPr>
          <p:cNvGrpSpPr/>
          <p:nvPr/>
        </p:nvGrpSpPr>
        <p:grpSpPr>
          <a:xfrm>
            <a:off x="5404225" y="103827"/>
            <a:ext cx="3220453" cy="1598505"/>
            <a:chOff x="4893865" y="103827"/>
            <a:chExt cx="3220453" cy="1598505"/>
          </a:xfrm>
        </p:grpSpPr>
        <p:grpSp>
          <p:nvGrpSpPr>
            <p:cNvPr id="149" name="Group 148">
              <a:extLst>
                <a:ext uri="{FF2B5EF4-FFF2-40B4-BE49-F238E27FC236}">
                  <a16:creationId xmlns:a16="http://schemas.microsoft.com/office/drawing/2014/main" id="{658B5A64-88AD-114A-ACD0-C186CF06004B}"/>
                </a:ext>
              </a:extLst>
            </p:cNvPr>
            <p:cNvGrpSpPr/>
            <p:nvPr/>
          </p:nvGrpSpPr>
          <p:grpSpPr>
            <a:xfrm>
              <a:off x="4893865" y="103827"/>
              <a:ext cx="3220453" cy="1598505"/>
              <a:chOff x="6288506" y="3192636"/>
              <a:chExt cx="5740778" cy="2849494"/>
            </a:xfrm>
          </p:grpSpPr>
          <p:grpSp>
            <p:nvGrpSpPr>
              <p:cNvPr id="150" name="Group 149">
                <a:extLst>
                  <a:ext uri="{FF2B5EF4-FFF2-40B4-BE49-F238E27FC236}">
                    <a16:creationId xmlns:a16="http://schemas.microsoft.com/office/drawing/2014/main" id="{1F7D49DE-862A-6248-B484-691EDC88A3AC}"/>
                  </a:ext>
                </a:extLst>
              </p:cNvPr>
              <p:cNvGrpSpPr/>
              <p:nvPr/>
            </p:nvGrpSpPr>
            <p:grpSpPr>
              <a:xfrm>
                <a:off x="6288506" y="3192636"/>
                <a:ext cx="5740778" cy="2849494"/>
                <a:chOff x="6456556" y="3401122"/>
                <a:chExt cx="4143414" cy="2056626"/>
              </a:xfrm>
            </p:grpSpPr>
            <p:sp>
              <p:nvSpPr>
                <p:cNvPr id="154" name="TextBox 153">
                  <a:extLst>
                    <a:ext uri="{FF2B5EF4-FFF2-40B4-BE49-F238E27FC236}">
                      <a16:creationId xmlns:a16="http://schemas.microsoft.com/office/drawing/2014/main" id="{3B0A44A8-49FE-4C4B-B8E8-D923A0DD72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55" name="Rectangle 154">
                  <a:extLst>
                    <a:ext uri="{FF2B5EF4-FFF2-40B4-BE49-F238E27FC236}">
                      <a16:creationId xmlns:a16="http://schemas.microsoft.com/office/drawing/2014/main" id="{822F20E8-3381-2841-A7EA-92003A3F86E9}"/>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Rectangle 155">
                  <a:extLst>
                    <a:ext uri="{FF2B5EF4-FFF2-40B4-BE49-F238E27FC236}">
                      <a16:creationId xmlns:a16="http://schemas.microsoft.com/office/drawing/2014/main" id="{DB054263-5334-684E-8B73-DADDA284615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Rectangle 156">
                  <a:extLst>
                    <a:ext uri="{FF2B5EF4-FFF2-40B4-BE49-F238E27FC236}">
                      <a16:creationId xmlns:a16="http://schemas.microsoft.com/office/drawing/2014/main" id="{F841AD24-F268-AB4A-9D0F-C7A58E39179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58" name="Rectangle 157">
                  <a:extLst>
                    <a:ext uri="{FF2B5EF4-FFF2-40B4-BE49-F238E27FC236}">
                      <a16:creationId xmlns:a16="http://schemas.microsoft.com/office/drawing/2014/main" id="{55030FCE-7613-7740-820D-D2C77DFF1D3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1" name="Rectangle 150">
                <a:extLst>
                  <a:ext uri="{FF2B5EF4-FFF2-40B4-BE49-F238E27FC236}">
                    <a16:creationId xmlns:a16="http://schemas.microsoft.com/office/drawing/2014/main" id="{20A71A97-9DAF-164F-BE8C-44C18A3A0B5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2" name="Freeform 151">
                <a:extLst>
                  <a:ext uri="{FF2B5EF4-FFF2-40B4-BE49-F238E27FC236}">
                    <a16:creationId xmlns:a16="http://schemas.microsoft.com/office/drawing/2014/main" id="{5C9D32B2-0CB8-AD48-BBB1-BEC4845B65D7}"/>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Freeform 152">
                <a:extLst>
                  <a:ext uri="{FF2B5EF4-FFF2-40B4-BE49-F238E27FC236}">
                    <a16:creationId xmlns:a16="http://schemas.microsoft.com/office/drawing/2014/main" id="{6E693A5D-1805-804A-AB5E-305025441BAC}"/>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9" name="Oval 228">
              <a:extLst>
                <a:ext uri="{FF2B5EF4-FFF2-40B4-BE49-F238E27FC236}">
                  <a16:creationId xmlns:a16="http://schemas.microsoft.com/office/drawing/2014/main" id="{90AF2031-64C6-E944-AEA1-135DB49B1D5E}"/>
                </a:ext>
              </a:extLst>
            </p:cNvPr>
            <p:cNvSpPr/>
            <p:nvPr/>
          </p:nvSpPr>
          <p:spPr>
            <a:xfrm>
              <a:off x="6368644" y="105166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8" name="Group 247">
            <a:extLst>
              <a:ext uri="{FF2B5EF4-FFF2-40B4-BE49-F238E27FC236}">
                <a16:creationId xmlns:a16="http://schemas.microsoft.com/office/drawing/2014/main" id="{72078868-18AF-3043-A696-D3EEAC881C14}"/>
              </a:ext>
            </a:extLst>
          </p:cNvPr>
          <p:cNvGrpSpPr/>
          <p:nvPr/>
        </p:nvGrpSpPr>
        <p:grpSpPr>
          <a:xfrm>
            <a:off x="5334170" y="1725552"/>
            <a:ext cx="3220453" cy="1598505"/>
            <a:chOff x="4823810" y="1725552"/>
            <a:chExt cx="3220453" cy="1598505"/>
          </a:xfrm>
        </p:grpSpPr>
        <p:grpSp>
          <p:nvGrpSpPr>
            <p:cNvPr id="159" name="Group 158">
              <a:extLst>
                <a:ext uri="{FF2B5EF4-FFF2-40B4-BE49-F238E27FC236}">
                  <a16:creationId xmlns:a16="http://schemas.microsoft.com/office/drawing/2014/main" id="{A83B0749-046C-6742-9652-C196E3BB121A}"/>
                </a:ext>
              </a:extLst>
            </p:cNvPr>
            <p:cNvGrpSpPr/>
            <p:nvPr/>
          </p:nvGrpSpPr>
          <p:grpSpPr>
            <a:xfrm>
              <a:off x="4823810" y="1725552"/>
              <a:ext cx="3220453" cy="1598505"/>
              <a:chOff x="6288506" y="3192636"/>
              <a:chExt cx="5740778" cy="2849494"/>
            </a:xfrm>
          </p:grpSpPr>
          <p:grpSp>
            <p:nvGrpSpPr>
              <p:cNvPr id="160" name="Group 159">
                <a:extLst>
                  <a:ext uri="{FF2B5EF4-FFF2-40B4-BE49-F238E27FC236}">
                    <a16:creationId xmlns:a16="http://schemas.microsoft.com/office/drawing/2014/main" id="{4CCCF004-993D-4441-BD41-6EFE039F9B99}"/>
                  </a:ext>
                </a:extLst>
              </p:cNvPr>
              <p:cNvGrpSpPr/>
              <p:nvPr/>
            </p:nvGrpSpPr>
            <p:grpSpPr>
              <a:xfrm>
                <a:off x="6288506" y="3192636"/>
                <a:ext cx="5740778" cy="2849494"/>
                <a:chOff x="6456556" y="3401122"/>
                <a:chExt cx="4143414" cy="2056626"/>
              </a:xfrm>
            </p:grpSpPr>
            <p:sp>
              <p:nvSpPr>
                <p:cNvPr id="164" name="TextBox 163">
                  <a:extLst>
                    <a:ext uri="{FF2B5EF4-FFF2-40B4-BE49-F238E27FC236}">
                      <a16:creationId xmlns:a16="http://schemas.microsoft.com/office/drawing/2014/main" id="{DDF057F6-77E3-DE4D-9856-D2872E357F5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65" name="Rectangle 164">
                  <a:extLst>
                    <a:ext uri="{FF2B5EF4-FFF2-40B4-BE49-F238E27FC236}">
                      <a16:creationId xmlns:a16="http://schemas.microsoft.com/office/drawing/2014/main" id="{390D83BF-32BD-DC48-AD1F-B1CC38C41C7C}"/>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6" name="Rectangle 165">
                  <a:extLst>
                    <a:ext uri="{FF2B5EF4-FFF2-40B4-BE49-F238E27FC236}">
                      <a16:creationId xmlns:a16="http://schemas.microsoft.com/office/drawing/2014/main" id="{93ABCD61-5E6B-B14F-A0FB-D2F3C73E4903}"/>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7" name="Rectangle 166">
                  <a:extLst>
                    <a:ext uri="{FF2B5EF4-FFF2-40B4-BE49-F238E27FC236}">
                      <a16:creationId xmlns:a16="http://schemas.microsoft.com/office/drawing/2014/main" id="{FE70D91C-5237-7643-AE7B-BAADB606486D}"/>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68" name="Rectangle 167">
                  <a:extLst>
                    <a:ext uri="{FF2B5EF4-FFF2-40B4-BE49-F238E27FC236}">
                      <a16:creationId xmlns:a16="http://schemas.microsoft.com/office/drawing/2014/main" id="{9DA65A32-D297-9C42-ADDF-6C5DD894109F}"/>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1" name="Rectangle 160">
                <a:extLst>
                  <a:ext uri="{FF2B5EF4-FFF2-40B4-BE49-F238E27FC236}">
                    <a16:creationId xmlns:a16="http://schemas.microsoft.com/office/drawing/2014/main" id="{EF9E04A4-D970-2E4A-843D-D0D610849F8F}"/>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2" name="Freeform 161">
                <a:extLst>
                  <a:ext uri="{FF2B5EF4-FFF2-40B4-BE49-F238E27FC236}">
                    <a16:creationId xmlns:a16="http://schemas.microsoft.com/office/drawing/2014/main" id="{24946BDC-2D16-424C-A8DE-B610BF0C56F6}"/>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Freeform 162">
                <a:extLst>
                  <a:ext uri="{FF2B5EF4-FFF2-40B4-BE49-F238E27FC236}">
                    <a16:creationId xmlns:a16="http://schemas.microsoft.com/office/drawing/2014/main" id="{C16B3F7C-7D86-EB49-B792-E495C46F0174}"/>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1" name="Oval 230">
              <a:extLst>
                <a:ext uri="{FF2B5EF4-FFF2-40B4-BE49-F238E27FC236}">
                  <a16:creationId xmlns:a16="http://schemas.microsoft.com/office/drawing/2014/main" id="{9B129E4F-C4C1-594D-A36D-A82B0B07B9EC}"/>
                </a:ext>
              </a:extLst>
            </p:cNvPr>
            <p:cNvSpPr/>
            <p:nvPr/>
          </p:nvSpPr>
          <p:spPr>
            <a:xfrm>
              <a:off x="5575631" y="19600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9" name="Group 248">
            <a:extLst>
              <a:ext uri="{FF2B5EF4-FFF2-40B4-BE49-F238E27FC236}">
                <a16:creationId xmlns:a16="http://schemas.microsoft.com/office/drawing/2014/main" id="{A054F009-D338-9748-8CC9-4E11F6D60700}"/>
              </a:ext>
            </a:extLst>
          </p:cNvPr>
          <p:cNvGrpSpPr/>
          <p:nvPr/>
        </p:nvGrpSpPr>
        <p:grpSpPr>
          <a:xfrm>
            <a:off x="5332434" y="3372532"/>
            <a:ext cx="3220453" cy="1598505"/>
            <a:chOff x="4822074" y="3372532"/>
            <a:chExt cx="3220453" cy="1598505"/>
          </a:xfrm>
        </p:grpSpPr>
        <p:grpSp>
          <p:nvGrpSpPr>
            <p:cNvPr id="169" name="Group 168">
              <a:extLst>
                <a:ext uri="{FF2B5EF4-FFF2-40B4-BE49-F238E27FC236}">
                  <a16:creationId xmlns:a16="http://schemas.microsoft.com/office/drawing/2014/main" id="{8B0F497B-F91A-FE43-A32B-5FCCD6591716}"/>
                </a:ext>
              </a:extLst>
            </p:cNvPr>
            <p:cNvGrpSpPr/>
            <p:nvPr/>
          </p:nvGrpSpPr>
          <p:grpSpPr>
            <a:xfrm>
              <a:off x="4822074" y="3372532"/>
              <a:ext cx="3220453" cy="1598505"/>
              <a:chOff x="6288506" y="3192636"/>
              <a:chExt cx="5740778" cy="2849494"/>
            </a:xfrm>
          </p:grpSpPr>
          <p:grpSp>
            <p:nvGrpSpPr>
              <p:cNvPr id="170" name="Group 169">
                <a:extLst>
                  <a:ext uri="{FF2B5EF4-FFF2-40B4-BE49-F238E27FC236}">
                    <a16:creationId xmlns:a16="http://schemas.microsoft.com/office/drawing/2014/main" id="{9CA98874-BEC0-AD4D-B860-07DDD4B544D5}"/>
                  </a:ext>
                </a:extLst>
              </p:cNvPr>
              <p:cNvGrpSpPr/>
              <p:nvPr/>
            </p:nvGrpSpPr>
            <p:grpSpPr>
              <a:xfrm>
                <a:off x="6288506" y="3192636"/>
                <a:ext cx="5740778" cy="2849494"/>
                <a:chOff x="6456556" y="3401122"/>
                <a:chExt cx="4143414" cy="2056626"/>
              </a:xfrm>
            </p:grpSpPr>
            <p:sp>
              <p:nvSpPr>
                <p:cNvPr id="174" name="TextBox 173">
                  <a:extLst>
                    <a:ext uri="{FF2B5EF4-FFF2-40B4-BE49-F238E27FC236}">
                      <a16:creationId xmlns:a16="http://schemas.microsoft.com/office/drawing/2014/main" id="{AE85E5D6-B549-5745-8131-F8677392B296}"/>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5" name="Rectangle 174">
                  <a:extLst>
                    <a:ext uri="{FF2B5EF4-FFF2-40B4-BE49-F238E27FC236}">
                      <a16:creationId xmlns:a16="http://schemas.microsoft.com/office/drawing/2014/main" id="{A37DACE7-B812-1344-A5AA-B6C6C53C92AA}"/>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Rectangle 175">
                  <a:extLst>
                    <a:ext uri="{FF2B5EF4-FFF2-40B4-BE49-F238E27FC236}">
                      <a16:creationId xmlns:a16="http://schemas.microsoft.com/office/drawing/2014/main" id="{AC1343C9-FC17-7E41-BF9B-CED34501E51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7" name="Rectangle 176">
                  <a:extLst>
                    <a:ext uri="{FF2B5EF4-FFF2-40B4-BE49-F238E27FC236}">
                      <a16:creationId xmlns:a16="http://schemas.microsoft.com/office/drawing/2014/main" id="{6DD01423-079A-ED42-92E1-5D1F56BEF2B4}"/>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78" name="Rectangle 177">
                  <a:extLst>
                    <a:ext uri="{FF2B5EF4-FFF2-40B4-BE49-F238E27FC236}">
                      <a16:creationId xmlns:a16="http://schemas.microsoft.com/office/drawing/2014/main" id="{BE1D5FEB-075D-1B41-BF5C-E0214E3E283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1" name="Rectangle 170">
                <a:extLst>
                  <a:ext uri="{FF2B5EF4-FFF2-40B4-BE49-F238E27FC236}">
                    <a16:creationId xmlns:a16="http://schemas.microsoft.com/office/drawing/2014/main" id="{98A51557-2170-3F41-8253-A5146597C4D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Freeform 171">
                <a:extLst>
                  <a:ext uri="{FF2B5EF4-FFF2-40B4-BE49-F238E27FC236}">
                    <a16:creationId xmlns:a16="http://schemas.microsoft.com/office/drawing/2014/main" id="{1062F1E2-51A3-224A-874D-257525CF29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Freeform 172">
                <a:extLst>
                  <a:ext uri="{FF2B5EF4-FFF2-40B4-BE49-F238E27FC236}">
                    <a16:creationId xmlns:a16="http://schemas.microsoft.com/office/drawing/2014/main" id="{2C569A29-4689-EC40-AB69-3616CE1FABDF}"/>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2" name="Oval 231">
              <a:extLst>
                <a:ext uri="{FF2B5EF4-FFF2-40B4-BE49-F238E27FC236}">
                  <a16:creationId xmlns:a16="http://schemas.microsoft.com/office/drawing/2014/main" id="{D3EA2663-B0F1-AE42-A21D-94D7E6451CFB}"/>
                </a:ext>
              </a:extLst>
            </p:cNvPr>
            <p:cNvSpPr/>
            <p:nvPr/>
          </p:nvSpPr>
          <p:spPr>
            <a:xfrm>
              <a:off x="5573560" y="3616207"/>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3" name="Oval 232">
              <a:extLst>
                <a:ext uri="{FF2B5EF4-FFF2-40B4-BE49-F238E27FC236}">
                  <a16:creationId xmlns:a16="http://schemas.microsoft.com/office/drawing/2014/main" id="{2C6D55C2-2165-C948-AF03-F5B13C4DAFA0}"/>
                </a:ext>
              </a:extLst>
            </p:cNvPr>
            <p:cNvSpPr/>
            <p:nvPr/>
          </p:nvSpPr>
          <p:spPr>
            <a:xfrm>
              <a:off x="6292355" y="432036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6" name="Group 245">
            <a:extLst>
              <a:ext uri="{FF2B5EF4-FFF2-40B4-BE49-F238E27FC236}">
                <a16:creationId xmlns:a16="http://schemas.microsoft.com/office/drawing/2014/main" id="{8D1DA46E-37EB-434B-ADC2-C8AFDD899A26}"/>
              </a:ext>
            </a:extLst>
          </p:cNvPr>
          <p:cNvGrpSpPr/>
          <p:nvPr/>
        </p:nvGrpSpPr>
        <p:grpSpPr>
          <a:xfrm>
            <a:off x="8528236" y="127047"/>
            <a:ext cx="3220453" cy="1598505"/>
            <a:chOff x="7486251" y="127047"/>
            <a:chExt cx="3220453" cy="1598505"/>
          </a:xfrm>
        </p:grpSpPr>
        <p:grpSp>
          <p:nvGrpSpPr>
            <p:cNvPr id="189" name="Group 188">
              <a:extLst>
                <a:ext uri="{FF2B5EF4-FFF2-40B4-BE49-F238E27FC236}">
                  <a16:creationId xmlns:a16="http://schemas.microsoft.com/office/drawing/2014/main" id="{B895D59F-91BC-0946-B728-CD13D5EFC69D}"/>
                </a:ext>
              </a:extLst>
            </p:cNvPr>
            <p:cNvGrpSpPr/>
            <p:nvPr/>
          </p:nvGrpSpPr>
          <p:grpSpPr>
            <a:xfrm>
              <a:off x="7486251" y="127047"/>
              <a:ext cx="3220453" cy="1598505"/>
              <a:chOff x="6288506" y="3192636"/>
              <a:chExt cx="5740778" cy="2849494"/>
            </a:xfrm>
          </p:grpSpPr>
          <p:grpSp>
            <p:nvGrpSpPr>
              <p:cNvPr id="190" name="Group 189">
                <a:extLst>
                  <a:ext uri="{FF2B5EF4-FFF2-40B4-BE49-F238E27FC236}">
                    <a16:creationId xmlns:a16="http://schemas.microsoft.com/office/drawing/2014/main" id="{69BF99BA-58DB-9243-8EA7-19C2356F0D8B}"/>
                  </a:ext>
                </a:extLst>
              </p:cNvPr>
              <p:cNvGrpSpPr/>
              <p:nvPr/>
            </p:nvGrpSpPr>
            <p:grpSpPr>
              <a:xfrm>
                <a:off x="6288506" y="3192636"/>
                <a:ext cx="5740778" cy="2849494"/>
                <a:chOff x="6456556" y="3401122"/>
                <a:chExt cx="4143414" cy="2056626"/>
              </a:xfrm>
            </p:grpSpPr>
            <p:sp>
              <p:nvSpPr>
                <p:cNvPr id="194" name="TextBox 193">
                  <a:extLst>
                    <a:ext uri="{FF2B5EF4-FFF2-40B4-BE49-F238E27FC236}">
                      <a16:creationId xmlns:a16="http://schemas.microsoft.com/office/drawing/2014/main" id="{B7E8B3FE-046A-2541-8984-14A64CAB6687}"/>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95" name="Rectangle 194">
                  <a:extLst>
                    <a:ext uri="{FF2B5EF4-FFF2-40B4-BE49-F238E27FC236}">
                      <a16:creationId xmlns:a16="http://schemas.microsoft.com/office/drawing/2014/main" id="{E71A4935-CAE2-0B44-A143-5B8DFF9A4A70}"/>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6" name="Rectangle 195">
                  <a:extLst>
                    <a:ext uri="{FF2B5EF4-FFF2-40B4-BE49-F238E27FC236}">
                      <a16:creationId xmlns:a16="http://schemas.microsoft.com/office/drawing/2014/main" id="{011B254D-1DB9-D140-BDAE-610CE3DC69B7}"/>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7" name="Rectangle 196">
                  <a:extLst>
                    <a:ext uri="{FF2B5EF4-FFF2-40B4-BE49-F238E27FC236}">
                      <a16:creationId xmlns:a16="http://schemas.microsoft.com/office/drawing/2014/main" id="{B5C4235D-F58E-9247-BBA2-52FEB9C29C2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198" name="Rectangle 197">
                  <a:extLst>
                    <a:ext uri="{FF2B5EF4-FFF2-40B4-BE49-F238E27FC236}">
                      <a16:creationId xmlns:a16="http://schemas.microsoft.com/office/drawing/2014/main" id="{719F054F-2E55-324D-B95E-BBCFB7D0DAE4}"/>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1" name="Rectangle 190">
                <a:extLst>
                  <a:ext uri="{FF2B5EF4-FFF2-40B4-BE49-F238E27FC236}">
                    <a16:creationId xmlns:a16="http://schemas.microsoft.com/office/drawing/2014/main" id="{84ED0126-297D-FA4E-A076-AB1FCAF9B3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2" name="Freeform 191">
                <a:extLst>
                  <a:ext uri="{FF2B5EF4-FFF2-40B4-BE49-F238E27FC236}">
                    <a16:creationId xmlns:a16="http://schemas.microsoft.com/office/drawing/2014/main" id="{F967F425-63E8-4743-BC6E-351425207864}"/>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Freeform 192">
                <a:extLst>
                  <a:ext uri="{FF2B5EF4-FFF2-40B4-BE49-F238E27FC236}">
                    <a16:creationId xmlns:a16="http://schemas.microsoft.com/office/drawing/2014/main" id="{032F0C9E-B972-134C-80CC-564532FD276E}"/>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4" name="Oval 233">
              <a:extLst>
                <a:ext uri="{FF2B5EF4-FFF2-40B4-BE49-F238E27FC236}">
                  <a16:creationId xmlns:a16="http://schemas.microsoft.com/office/drawing/2014/main" id="{0A891F1C-4BEE-EB4B-AF47-A0F18241031B}"/>
                </a:ext>
              </a:extLst>
            </p:cNvPr>
            <p:cNvSpPr/>
            <p:nvPr/>
          </p:nvSpPr>
          <p:spPr>
            <a:xfrm>
              <a:off x="7517216" y="35712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5" name="Group 244">
            <a:extLst>
              <a:ext uri="{FF2B5EF4-FFF2-40B4-BE49-F238E27FC236}">
                <a16:creationId xmlns:a16="http://schemas.microsoft.com/office/drawing/2014/main" id="{AE498831-AFC9-D94E-80F8-F1143E6678CC}"/>
              </a:ext>
            </a:extLst>
          </p:cNvPr>
          <p:cNvGrpSpPr/>
          <p:nvPr/>
        </p:nvGrpSpPr>
        <p:grpSpPr>
          <a:xfrm>
            <a:off x="8458181" y="1748772"/>
            <a:ext cx="3220453" cy="1598505"/>
            <a:chOff x="7416196" y="1748772"/>
            <a:chExt cx="3220453" cy="1598505"/>
          </a:xfrm>
        </p:grpSpPr>
        <p:grpSp>
          <p:nvGrpSpPr>
            <p:cNvPr id="199" name="Group 198">
              <a:extLst>
                <a:ext uri="{FF2B5EF4-FFF2-40B4-BE49-F238E27FC236}">
                  <a16:creationId xmlns:a16="http://schemas.microsoft.com/office/drawing/2014/main" id="{EB335851-D096-2247-84A0-095A8631D656}"/>
                </a:ext>
              </a:extLst>
            </p:cNvPr>
            <p:cNvGrpSpPr/>
            <p:nvPr/>
          </p:nvGrpSpPr>
          <p:grpSpPr>
            <a:xfrm>
              <a:off x="7416196" y="1748772"/>
              <a:ext cx="3220453" cy="1598505"/>
              <a:chOff x="6288506" y="3192636"/>
              <a:chExt cx="5740778" cy="2849494"/>
            </a:xfrm>
          </p:grpSpPr>
          <p:grpSp>
            <p:nvGrpSpPr>
              <p:cNvPr id="200" name="Group 199">
                <a:extLst>
                  <a:ext uri="{FF2B5EF4-FFF2-40B4-BE49-F238E27FC236}">
                    <a16:creationId xmlns:a16="http://schemas.microsoft.com/office/drawing/2014/main" id="{24E3B240-B484-524E-9459-2BCE47334110}"/>
                  </a:ext>
                </a:extLst>
              </p:cNvPr>
              <p:cNvGrpSpPr/>
              <p:nvPr/>
            </p:nvGrpSpPr>
            <p:grpSpPr>
              <a:xfrm>
                <a:off x="6288506" y="3192636"/>
                <a:ext cx="5740778" cy="2849494"/>
                <a:chOff x="6456556" y="3401122"/>
                <a:chExt cx="4143414" cy="2056626"/>
              </a:xfrm>
            </p:grpSpPr>
            <p:sp>
              <p:nvSpPr>
                <p:cNvPr id="204" name="TextBox 203">
                  <a:extLst>
                    <a:ext uri="{FF2B5EF4-FFF2-40B4-BE49-F238E27FC236}">
                      <a16:creationId xmlns:a16="http://schemas.microsoft.com/office/drawing/2014/main" id="{2EF74703-DB52-DC4A-865D-34BA11A76868}"/>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05" name="Rectangle 204">
                  <a:extLst>
                    <a:ext uri="{FF2B5EF4-FFF2-40B4-BE49-F238E27FC236}">
                      <a16:creationId xmlns:a16="http://schemas.microsoft.com/office/drawing/2014/main" id="{7CB3FE6B-2AE8-C649-A87A-F417834172A5}"/>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 name="Rectangle 205">
                  <a:extLst>
                    <a:ext uri="{FF2B5EF4-FFF2-40B4-BE49-F238E27FC236}">
                      <a16:creationId xmlns:a16="http://schemas.microsoft.com/office/drawing/2014/main" id="{C3A51209-6F22-2C49-B979-AC798076801B}"/>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7" name="Rectangle 206">
                  <a:extLst>
                    <a:ext uri="{FF2B5EF4-FFF2-40B4-BE49-F238E27FC236}">
                      <a16:creationId xmlns:a16="http://schemas.microsoft.com/office/drawing/2014/main" id="{B6ABD2E4-EB09-A641-B12A-1099E241CA1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08" name="Rectangle 207">
                  <a:extLst>
                    <a:ext uri="{FF2B5EF4-FFF2-40B4-BE49-F238E27FC236}">
                      <a16:creationId xmlns:a16="http://schemas.microsoft.com/office/drawing/2014/main" id="{12CAD9D9-A60F-0741-8767-AF882EFBA36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1" name="Rectangle 200">
                <a:extLst>
                  <a:ext uri="{FF2B5EF4-FFF2-40B4-BE49-F238E27FC236}">
                    <a16:creationId xmlns:a16="http://schemas.microsoft.com/office/drawing/2014/main" id="{EB2D8109-238E-C44A-BDE6-DBB0FCEB4757}"/>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2" name="Freeform 201">
                <a:extLst>
                  <a:ext uri="{FF2B5EF4-FFF2-40B4-BE49-F238E27FC236}">
                    <a16:creationId xmlns:a16="http://schemas.microsoft.com/office/drawing/2014/main" id="{5AB1DED4-A97C-204B-9B33-E58FBC24935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Freeform 202">
                <a:extLst>
                  <a:ext uri="{FF2B5EF4-FFF2-40B4-BE49-F238E27FC236}">
                    <a16:creationId xmlns:a16="http://schemas.microsoft.com/office/drawing/2014/main" id="{7277EED9-3253-F44F-9BE2-E5E3CBC74D25}"/>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5" name="Oval 234">
              <a:extLst>
                <a:ext uri="{FF2B5EF4-FFF2-40B4-BE49-F238E27FC236}">
                  <a16:creationId xmlns:a16="http://schemas.microsoft.com/office/drawing/2014/main" id="{0BDD6B65-1EA8-A448-BEF1-926EA6D5485D}"/>
                </a:ext>
              </a:extLst>
            </p:cNvPr>
            <p:cNvSpPr/>
            <p:nvPr/>
          </p:nvSpPr>
          <p:spPr>
            <a:xfrm>
              <a:off x="7467574" y="198143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6" name="Oval 235">
              <a:extLst>
                <a:ext uri="{FF2B5EF4-FFF2-40B4-BE49-F238E27FC236}">
                  <a16:creationId xmlns:a16="http://schemas.microsoft.com/office/drawing/2014/main" id="{AFBA4ED2-2AE5-704F-BB84-D5FA127673FF}"/>
                </a:ext>
              </a:extLst>
            </p:cNvPr>
            <p:cNvSpPr/>
            <p:nvPr/>
          </p:nvSpPr>
          <p:spPr>
            <a:xfrm>
              <a:off x="8877077" y="2696605"/>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nvGrpSpPr>
          <p:cNvPr id="244" name="Group 243">
            <a:extLst>
              <a:ext uri="{FF2B5EF4-FFF2-40B4-BE49-F238E27FC236}">
                <a16:creationId xmlns:a16="http://schemas.microsoft.com/office/drawing/2014/main" id="{F40A72D5-4686-9D40-83E4-21CA92CB5403}"/>
              </a:ext>
            </a:extLst>
          </p:cNvPr>
          <p:cNvGrpSpPr/>
          <p:nvPr/>
        </p:nvGrpSpPr>
        <p:grpSpPr>
          <a:xfrm>
            <a:off x="8456445" y="3395752"/>
            <a:ext cx="3220453" cy="1598505"/>
            <a:chOff x="7414460" y="3395752"/>
            <a:chExt cx="3220453" cy="1598505"/>
          </a:xfrm>
        </p:grpSpPr>
        <p:grpSp>
          <p:nvGrpSpPr>
            <p:cNvPr id="209" name="Group 208">
              <a:extLst>
                <a:ext uri="{FF2B5EF4-FFF2-40B4-BE49-F238E27FC236}">
                  <a16:creationId xmlns:a16="http://schemas.microsoft.com/office/drawing/2014/main" id="{54BF25E7-BA99-A045-A64E-F186414F1144}"/>
                </a:ext>
              </a:extLst>
            </p:cNvPr>
            <p:cNvGrpSpPr/>
            <p:nvPr/>
          </p:nvGrpSpPr>
          <p:grpSpPr>
            <a:xfrm>
              <a:off x="7414460" y="3395752"/>
              <a:ext cx="3220453" cy="1598505"/>
              <a:chOff x="6288506" y="3192636"/>
              <a:chExt cx="5740778" cy="2849494"/>
            </a:xfrm>
          </p:grpSpPr>
          <p:grpSp>
            <p:nvGrpSpPr>
              <p:cNvPr id="210" name="Group 209">
                <a:extLst>
                  <a:ext uri="{FF2B5EF4-FFF2-40B4-BE49-F238E27FC236}">
                    <a16:creationId xmlns:a16="http://schemas.microsoft.com/office/drawing/2014/main" id="{78F964BC-2C67-5343-ABF0-946E12F27775}"/>
                  </a:ext>
                </a:extLst>
              </p:cNvPr>
              <p:cNvGrpSpPr/>
              <p:nvPr/>
            </p:nvGrpSpPr>
            <p:grpSpPr>
              <a:xfrm>
                <a:off x="6288506" y="3192636"/>
                <a:ext cx="5740778" cy="2849494"/>
                <a:chOff x="6456556" y="3401122"/>
                <a:chExt cx="4143414" cy="2056626"/>
              </a:xfrm>
            </p:grpSpPr>
            <p:sp>
              <p:nvSpPr>
                <p:cNvPr id="214" name="TextBox 213">
                  <a:extLst>
                    <a:ext uri="{FF2B5EF4-FFF2-40B4-BE49-F238E27FC236}">
                      <a16:creationId xmlns:a16="http://schemas.microsoft.com/office/drawing/2014/main" id="{E253DF2D-8CF2-F64D-A7A3-3FB1145DA9C5}"/>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15" name="Rectangle 214">
                  <a:extLst>
                    <a:ext uri="{FF2B5EF4-FFF2-40B4-BE49-F238E27FC236}">
                      <a16:creationId xmlns:a16="http://schemas.microsoft.com/office/drawing/2014/main" id="{4AFAF305-65C3-D24C-A8AE-B0C690927F7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6" name="Rectangle 215">
                  <a:extLst>
                    <a:ext uri="{FF2B5EF4-FFF2-40B4-BE49-F238E27FC236}">
                      <a16:creationId xmlns:a16="http://schemas.microsoft.com/office/drawing/2014/main" id="{3E7F9C3E-D416-D84B-BA52-56288DE25D2F}"/>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7" name="Rectangle 216">
                  <a:extLst>
                    <a:ext uri="{FF2B5EF4-FFF2-40B4-BE49-F238E27FC236}">
                      <a16:creationId xmlns:a16="http://schemas.microsoft.com/office/drawing/2014/main" id="{F635CBD8-B424-0A4B-84DE-1AB345BB18C7}"/>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18" name="Rectangle 217">
                  <a:extLst>
                    <a:ext uri="{FF2B5EF4-FFF2-40B4-BE49-F238E27FC236}">
                      <a16:creationId xmlns:a16="http://schemas.microsoft.com/office/drawing/2014/main" id="{278238FD-23A7-B843-A509-954E758AC721}"/>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1" name="Rectangle 210">
                <a:extLst>
                  <a:ext uri="{FF2B5EF4-FFF2-40B4-BE49-F238E27FC236}">
                    <a16:creationId xmlns:a16="http://schemas.microsoft.com/office/drawing/2014/main" id="{32E735E8-0D1D-6B4E-8037-B0E7B50ABF06}"/>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2" name="Freeform 211">
                <a:extLst>
                  <a:ext uri="{FF2B5EF4-FFF2-40B4-BE49-F238E27FC236}">
                    <a16:creationId xmlns:a16="http://schemas.microsoft.com/office/drawing/2014/main" id="{4626FD35-439E-3841-BC24-DBEF20763178}"/>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Freeform 212">
                <a:extLst>
                  <a:ext uri="{FF2B5EF4-FFF2-40B4-BE49-F238E27FC236}">
                    <a16:creationId xmlns:a16="http://schemas.microsoft.com/office/drawing/2014/main" id="{CA7E34A2-092C-F949-8047-A6762E69F0D7}"/>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3" name="Group 242">
              <a:extLst>
                <a:ext uri="{FF2B5EF4-FFF2-40B4-BE49-F238E27FC236}">
                  <a16:creationId xmlns:a16="http://schemas.microsoft.com/office/drawing/2014/main" id="{CCC17C4D-4360-B64B-AE36-FDB91C0EF696}"/>
                </a:ext>
              </a:extLst>
            </p:cNvPr>
            <p:cNvGrpSpPr/>
            <p:nvPr/>
          </p:nvGrpSpPr>
          <p:grpSpPr>
            <a:xfrm>
              <a:off x="7472498" y="3630206"/>
              <a:ext cx="1296151" cy="593294"/>
              <a:chOff x="7472498" y="3630206"/>
              <a:chExt cx="1296151" cy="593294"/>
            </a:xfrm>
          </p:grpSpPr>
          <p:sp>
            <p:nvSpPr>
              <p:cNvPr id="237" name="Oval 236">
                <a:extLst>
                  <a:ext uri="{FF2B5EF4-FFF2-40B4-BE49-F238E27FC236}">
                    <a16:creationId xmlns:a16="http://schemas.microsoft.com/office/drawing/2014/main" id="{E7EC4707-8102-4B41-A753-647B41EE53BA}"/>
                  </a:ext>
                </a:extLst>
              </p:cNvPr>
              <p:cNvSpPr/>
              <p:nvPr/>
            </p:nvSpPr>
            <p:spPr>
              <a:xfrm>
                <a:off x="7472498" y="3632870"/>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38" name="Oval 237">
                <a:extLst>
                  <a:ext uri="{FF2B5EF4-FFF2-40B4-BE49-F238E27FC236}">
                    <a16:creationId xmlns:a16="http://schemas.microsoft.com/office/drawing/2014/main" id="{EF4D47DE-95ED-F041-B56C-EC5A69EBFABE}"/>
                  </a:ext>
                </a:extLst>
              </p:cNvPr>
              <p:cNvSpPr/>
              <p:nvPr/>
            </p:nvSpPr>
            <p:spPr>
              <a:xfrm>
                <a:off x="8160691" y="3630206"/>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grpSp>
      <p:grpSp>
        <p:nvGrpSpPr>
          <p:cNvPr id="242" name="Group 241">
            <a:extLst>
              <a:ext uri="{FF2B5EF4-FFF2-40B4-BE49-F238E27FC236}">
                <a16:creationId xmlns:a16="http://schemas.microsoft.com/office/drawing/2014/main" id="{C4F1DAB0-38E4-DD47-AC4E-6E302B91932C}"/>
              </a:ext>
            </a:extLst>
          </p:cNvPr>
          <p:cNvGrpSpPr/>
          <p:nvPr/>
        </p:nvGrpSpPr>
        <p:grpSpPr>
          <a:xfrm>
            <a:off x="8456445" y="5124265"/>
            <a:ext cx="3220453" cy="1598505"/>
            <a:chOff x="7414460" y="5124265"/>
            <a:chExt cx="3220453" cy="1598505"/>
          </a:xfrm>
        </p:grpSpPr>
        <p:grpSp>
          <p:nvGrpSpPr>
            <p:cNvPr id="219" name="Group 218">
              <a:extLst>
                <a:ext uri="{FF2B5EF4-FFF2-40B4-BE49-F238E27FC236}">
                  <a16:creationId xmlns:a16="http://schemas.microsoft.com/office/drawing/2014/main" id="{D40B961D-B421-BD45-81BD-72CCBCAF7624}"/>
                </a:ext>
              </a:extLst>
            </p:cNvPr>
            <p:cNvGrpSpPr/>
            <p:nvPr/>
          </p:nvGrpSpPr>
          <p:grpSpPr>
            <a:xfrm>
              <a:off x="7414460" y="5124265"/>
              <a:ext cx="3220453" cy="1598505"/>
              <a:chOff x="6288506" y="3192636"/>
              <a:chExt cx="5740778" cy="2849494"/>
            </a:xfrm>
          </p:grpSpPr>
          <p:grpSp>
            <p:nvGrpSpPr>
              <p:cNvPr id="220" name="Group 219">
                <a:extLst>
                  <a:ext uri="{FF2B5EF4-FFF2-40B4-BE49-F238E27FC236}">
                    <a16:creationId xmlns:a16="http://schemas.microsoft.com/office/drawing/2014/main" id="{4F83A658-210F-6940-81EF-0FB27D7FEF40}"/>
                  </a:ext>
                </a:extLst>
              </p:cNvPr>
              <p:cNvGrpSpPr/>
              <p:nvPr/>
            </p:nvGrpSpPr>
            <p:grpSpPr>
              <a:xfrm>
                <a:off x="6288506" y="3192636"/>
                <a:ext cx="5740778" cy="2849494"/>
                <a:chOff x="6456556" y="3401122"/>
                <a:chExt cx="4143414" cy="2056626"/>
              </a:xfrm>
            </p:grpSpPr>
            <p:sp>
              <p:nvSpPr>
                <p:cNvPr id="224" name="TextBox 223">
                  <a:extLst>
                    <a:ext uri="{FF2B5EF4-FFF2-40B4-BE49-F238E27FC236}">
                      <a16:creationId xmlns:a16="http://schemas.microsoft.com/office/drawing/2014/main" id="{E643609A-B367-8746-A368-56A5506469A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225" name="Rectangle 224">
                  <a:extLst>
                    <a:ext uri="{FF2B5EF4-FFF2-40B4-BE49-F238E27FC236}">
                      <a16:creationId xmlns:a16="http://schemas.microsoft.com/office/drawing/2014/main" id="{23B9C324-3783-E04E-BCE2-F75BA6EA7D6D}"/>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6" name="Rectangle 225">
                  <a:extLst>
                    <a:ext uri="{FF2B5EF4-FFF2-40B4-BE49-F238E27FC236}">
                      <a16:creationId xmlns:a16="http://schemas.microsoft.com/office/drawing/2014/main" id="{AC706B45-77E3-2F4E-B1B2-E6E54761806E}"/>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7" name="Rectangle 226">
                  <a:extLst>
                    <a:ext uri="{FF2B5EF4-FFF2-40B4-BE49-F238E27FC236}">
                      <a16:creationId xmlns:a16="http://schemas.microsoft.com/office/drawing/2014/main" id="{962CD863-746B-F24F-B4F7-4821EA5706A1}"/>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t>Breeze</a:t>
                  </a:r>
                </a:p>
              </p:txBody>
            </p:sp>
            <p:sp>
              <p:nvSpPr>
                <p:cNvPr id="228" name="Rectangle 227">
                  <a:extLst>
                    <a:ext uri="{FF2B5EF4-FFF2-40B4-BE49-F238E27FC236}">
                      <a16:creationId xmlns:a16="http://schemas.microsoft.com/office/drawing/2014/main" id="{32761412-30FB-554C-B2FE-BA4B17AA07EC}"/>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1" name="Rectangle 220">
                <a:extLst>
                  <a:ext uri="{FF2B5EF4-FFF2-40B4-BE49-F238E27FC236}">
                    <a16:creationId xmlns:a16="http://schemas.microsoft.com/office/drawing/2014/main" id="{44E5B165-A6D6-6045-92EF-B1CDAE9F9A2E}"/>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2" name="Freeform 221">
                <a:extLst>
                  <a:ext uri="{FF2B5EF4-FFF2-40B4-BE49-F238E27FC236}">
                    <a16:creationId xmlns:a16="http://schemas.microsoft.com/office/drawing/2014/main" id="{EE87C25D-AE18-5947-AAD6-1362CD156F40}"/>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Freeform 222">
                <a:extLst>
                  <a:ext uri="{FF2B5EF4-FFF2-40B4-BE49-F238E27FC236}">
                    <a16:creationId xmlns:a16="http://schemas.microsoft.com/office/drawing/2014/main" id="{471F2459-1059-3C4F-B741-DAC554439290}"/>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9" name="Oval 238">
              <a:extLst>
                <a:ext uri="{FF2B5EF4-FFF2-40B4-BE49-F238E27FC236}">
                  <a16:creationId xmlns:a16="http://schemas.microsoft.com/office/drawing/2014/main" id="{1298F2B2-E798-3E4E-AED7-64C52F996B91}"/>
                </a:ext>
              </a:extLst>
            </p:cNvPr>
            <p:cNvSpPr/>
            <p:nvPr/>
          </p:nvSpPr>
          <p:spPr>
            <a:xfrm>
              <a:off x="7452154" y="5338163"/>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0" name="Oval 239">
              <a:extLst>
                <a:ext uri="{FF2B5EF4-FFF2-40B4-BE49-F238E27FC236}">
                  <a16:creationId xmlns:a16="http://schemas.microsoft.com/office/drawing/2014/main" id="{1D2DCDD1-A148-3C40-9094-15B1341045DA}"/>
                </a:ext>
              </a:extLst>
            </p:cNvPr>
            <p:cNvSpPr/>
            <p:nvPr/>
          </p:nvSpPr>
          <p:spPr>
            <a:xfrm>
              <a:off x="8173675" y="5354344"/>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sp>
          <p:nvSpPr>
            <p:cNvPr id="241" name="Oval 240">
              <a:extLst>
                <a:ext uri="{FF2B5EF4-FFF2-40B4-BE49-F238E27FC236}">
                  <a16:creationId xmlns:a16="http://schemas.microsoft.com/office/drawing/2014/main" id="{CAE6E10A-CFAC-FD45-8645-A90CE87F7CBB}"/>
                </a:ext>
              </a:extLst>
            </p:cNvPr>
            <p:cNvSpPr/>
            <p:nvPr/>
          </p:nvSpPr>
          <p:spPr>
            <a:xfrm>
              <a:off x="8877077" y="6072098"/>
              <a:ext cx="607958" cy="59063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PIT</a:t>
              </a:r>
            </a:p>
          </p:txBody>
        </p:sp>
      </p:grpSp>
      <p:sp>
        <p:nvSpPr>
          <p:cNvPr id="127" name="Rectangle 126">
            <a:extLst>
              <a:ext uri="{FF2B5EF4-FFF2-40B4-BE49-F238E27FC236}">
                <a16:creationId xmlns:a16="http://schemas.microsoft.com/office/drawing/2014/main" id="{7E8A1D7C-10B5-2947-B4F8-57B0822C53DD}"/>
              </a:ext>
            </a:extLst>
          </p:cNvPr>
          <p:cNvSpPr/>
          <p:nvPr/>
        </p:nvSpPr>
        <p:spPr>
          <a:xfrm>
            <a:off x="201748" y="1371731"/>
            <a:ext cx="4223395" cy="1200329"/>
          </a:xfrm>
          <a:prstGeom prst="rect">
            <a:avLst/>
          </a:prstGeom>
        </p:spPr>
        <p:txBody>
          <a:bodyPr wrap="square">
            <a:spAutoFit/>
          </a:bodyPr>
          <a:lstStyle/>
          <a:p>
            <a:pPr algn="ctr"/>
            <a:r>
              <a:rPr lang="en-US" b="1" dirty="0"/>
              <a:t>β ⊨ </a:t>
            </a:r>
            <a:r>
              <a:rPr lang="en-US" dirty="0"/>
              <a:t>𝛂 if and only if </a:t>
            </a:r>
            <a:r>
              <a:rPr lang="en-US" b="1" dirty="0"/>
              <a:t>M(β</a:t>
            </a:r>
            <a:r>
              <a:rPr lang="en-US" dirty="0"/>
              <a:t>)</a:t>
            </a:r>
            <a:r>
              <a:rPr lang="en-US" b="1" dirty="0"/>
              <a:t> ⊆ M(</a:t>
            </a:r>
            <a:r>
              <a:rPr lang="en-US" dirty="0"/>
              <a:t>𝛂</a:t>
            </a:r>
            <a:r>
              <a:rPr lang="en-US" b="1" dirty="0"/>
              <a:t>)</a:t>
            </a:r>
          </a:p>
          <a:p>
            <a:pPr algn="ctr"/>
            <a:endParaRPr lang="en-US" b="1" dirty="0"/>
          </a:p>
          <a:p>
            <a:pPr algn="ctr"/>
            <a:r>
              <a:rPr lang="en-US" dirty="0"/>
              <a:t>“β entails 𝛂 if and only if every model in which β is true, 𝛂 is also true”</a:t>
            </a:r>
          </a:p>
        </p:txBody>
      </p:sp>
      <p:sp>
        <p:nvSpPr>
          <p:cNvPr id="128" name="Rectangle 127">
            <a:extLst>
              <a:ext uri="{FF2B5EF4-FFF2-40B4-BE49-F238E27FC236}">
                <a16:creationId xmlns:a16="http://schemas.microsoft.com/office/drawing/2014/main" id="{9D0C94C6-D36B-2749-A619-76060E7D7520}"/>
              </a:ext>
            </a:extLst>
          </p:cNvPr>
          <p:cNvSpPr/>
          <p:nvPr/>
        </p:nvSpPr>
        <p:spPr>
          <a:xfrm>
            <a:off x="5490" y="2964069"/>
            <a:ext cx="5094664" cy="923330"/>
          </a:xfrm>
          <a:prstGeom prst="rect">
            <a:avLst/>
          </a:prstGeom>
        </p:spPr>
        <p:txBody>
          <a:bodyPr wrap="square">
            <a:spAutoFit/>
          </a:bodyPr>
          <a:lstStyle/>
          <a:p>
            <a:pPr algn="ctr"/>
            <a:r>
              <a:rPr lang="en-US" dirty="0"/>
              <a:t>Does our KB entail that there is </a:t>
            </a:r>
            <a:br>
              <a:rPr lang="en-US" dirty="0"/>
            </a:br>
            <a:r>
              <a:rPr lang="en-US" b="1" dirty="0"/>
              <a:t>no pit in [2,2]</a:t>
            </a:r>
            <a:r>
              <a:rPr lang="en-US" dirty="0"/>
              <a:t>?</a:t>
            </a:r>
          </a:p>
          <a:p>
            <a:pPr algn="ctr"/>
            <a:r>
              <a:rPr lang="en-US" b="1" dirty="0"/>
              <a:t>KB⊨</a:t>
            </a:r>
            <a:r>
              <a:rPr lang="en-US" dirty="0"/>
              <a:t>𝛂</a:t>
            </a:r>
            <a:r>
              <a:rPr lang="en-US" b="1" baseline="-25000" dirty="0"/>
              <a:t>2</a:t>
            </a:r>
            <a:r>
              <a:rPr lang="en-US" b="1" dirty="0"/>
              <a:t> </a:t>
            </a:r>
            <a:r>
              <a:rPr lang="en-US" dirty="0"/>
              <a:t>if and only if </a:t>
            </a:r>
            <a:r>
              <a:rPr lang="en-US" b="1" dirty="0"/>
              <a:t>M(KB</a:t>
            </a:r>
            <a:r>
              <a:rPr lang="en-US" dirty="0"/>
              <a:t>)</a:t>
            </a:r>
            <a:r>
              <a:rPr lang="en-US" b="1" dirty="0"/>
              <a:t> ⊆ M(</a:t>
            </a:r>
            <a:r>
              <a:rPr lang="en-US" dirty="0"/>
              <a:t>𝛂</a:t>
            </a:r>
            <a:r>
              <a:rPr lang="en-US" b="1" baseline="-25000" dirty="0"/>
              <a:t>2</a:t>
            </a:r>
            <a:r>
              <a:rPr lang="en-US" b="1" dirty="0"/>
              <a:t>)</a:t>
            </a:r>
          </a:p>
        </p:txBody>
      </p:sp>
      <p:grpSp>
        <p:nvGrpSpPr>
          <p:cNvPr id="2" name="Group 1">
            <a:extLst>
              <a:ext uri="{FF2B5EF4-FFF2-40B4-BE49-F238E27FC236}">
                <a16:creationId xmlns:a16="http://schemas.microsoft.com/office/drawing/2014/main" id="{F789BC41-B2F3-C640-8495-6689110AEA00}"/>
              </a:ext>
            </a:extLst>
          </p:cNvPr>
          <p:cNvGrpSpPr/>
          <p:nvPr/>
        </p:nvGrpSpPr>
        <p:grpSpPr>
          <a:xfrm>
            <a:off x="406874" y="4002409"/>
            <a:ext cx="3813579" cy="1477328"/>
            <a:chOff x="406874" y="4002409"/>
            <a:chExt cx="3813579" cy="1477328"/>
          </a:xfrm>
        </p:grpSpPr>
        <p:sp>
          <p:nvSpPr>
            <p:cNvPr id="105" name="Rectangle 104">
              <a:extLst>
                <a:ext uri="{FF2B5EF4-FFF2-40B4-BE49-F238E27FC236}">
                  <a16:creationId xmlns:a16="http://schemas.microsoft.com/office/drawing/2014/main" id="{29EDEFA1-D00D-0F49-B6F1-B32E80054E91}"/>
                </a:ext>
              </a:extLst>
            </p:cNvPr>
            <p:cNvSpPr/>
            <p:nvPr/>
          </p:nvSpPr>
          <p:spPr>
            <a:xfrm>
              <a:off x="1071834" y="4002409"/>
              <a:ext cx="3148619"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106" name="Rectangle 105">
              <a:extLst>
                <a:ext uri="{FF2B5EF4-FFF2-40B4-BE49-F238E27FC236}">
                  <a16:creationId xmlns:a16="http://schemas.microsoft.com/office/drawing/2014/main" id="{960B42D6-7EC6-8C44-9968-95E597BA7A3D}"/>
                </a:ext>
              </a:extLst>
            </p:cNvPr>
            <p:cNvSpPr/>
            <p:nvPr/>
          </p:nvSpPr>
          <p:spPr>
            <a:xfrm>
              <a:off x="406874" y="4435690"/>
              <a:ext cx="684803" cy="369332"/>
            </a:xfrm>
            <a:prstGeom prst="rect">
              <a:avLst/>
            </a:prstGeom>
          </p:spPr>
          <p:txBody>
            <a:bodyPr wrap="none">
              <a:spAutoFit/>
            </a:bodyPr>
            <a:lstStyle/>
            <a:p>
              <a:r>
                <a:rPr lang="en-US" b="1" dirty="0"/>
                <a:t>KB =</a:t>
              </a:r>
            </a:p>
          </p:txBody>
        </p:sp>
      </p:grpSp>
      <p:sp>
        <p:nvSpPr>
          <p:cNvPr id="112" name="Rectangle 111">
            <a:extLst>
              <a:ext uri="{FF2B5EF4-FFF2-40B4-BE49-F238E27FC236}">
                <a16:creationId xmlns:a16="http://schemas.microsoft.com/office/drawing/2014/main" id="{D8E2CD2E-9395-C749-AA00-1CC5D4911A99}"/>
              </a:ext>
            </a:extLst>
          </p:cNvPr>
          <p:cNvSpPr/>
          <p:nvPr/>
        </p:nvSpPr>
        <p:spPr>
          <a:xfrm>
            <a:off x="518512" y="5502414"/>
            <a:ext cx="3148619" cy="369332"/>
          </a:xfrm>
          <a:prstGeom prst="rect">
            <a:avLst/>
          </a:prstGeom>
        </p:spPr>
        <p:txBody>
          <a:bodyPr wrap="none">
            <a:spAutoFit/>
          </a:bodyPr>
          <a:lstStyle/>
          <a:p>
            <a:r>
              <a:rPr lang="en-US" dirty="0"/>
              <a:t>𝛂</a:t>
            </a:r>
            <a:r>
              <a:rPr lang="en-US" b="1" baseline="-25000" dirty="0"/>
              <a:t>2</a:t>
            </a:r>
            <a:r>
              <a:rPr lang="en-US" dirty="0"/>
              <a:t> = “There is no pit in [2,2]”</a:t>
            </a:r>
          </a:p>
        </p:txBody>
      </p:sp>
      <p:sp>
        <p:nvSpPr>
          <p:cNvPr id="113" name="Rectangle 112">
            <a:extLst>
              <a:ext uri="{FF2B5EF4-FFF2-40B4-BE49-F238E27FC236}">
                <a16:creationId xmlns:a16="http://schemas.microsoft.com/office/drawing/2014/main" id="{53BFF028-E2E6-1D48-9CE8-F6F27484295B}"/>
              </a:ext>
            </a:extLst>
          </p:cNvPr>
          <p:cNvSpPr/>
          <p:nvPr/>
        </p:nvSpPr>
        <p:spPr>
          <a:xfrm>
            <a:off x="83021" y="5913018"/>
            <a:ext cx="4549642" cy="646331"/>
          </a:xfrm>
          <a:prstGeom prst="rect">
            <a:avLst/>
          </a:prstGeom>
        </p:spPr>
        <p:txBody>
          <a:bodyPr wrap="none">
            <a:spAutoFit/>
          </a:bodyPr>
          <a:lstStyle/>
          <a:p>
            <a:pPr algn="ctr"/>
            <a:r>
              <a:rPr lang="en-US" b="1" dirty="0">
                <a:highlight>
                  <a:srgbClr val="FFFF00"/>
                </a:highlight>
              </a:rPr>
              <a:t>KB does not entail </a:t>
            </a:r>
            <a:r>
              <a:rPr lang="en-US" dirty="0">
                <a:highlight>
                  <a:srgbClr val="FFFF00"/>
                </a:highlight>
              </a:rPr>
              <a:t>𝛂</a:t>
            </a:r>
            <a:r>
              <a:rPr lang="en-US" b="1" baseline="-25000" dirty="0">
                <a:highlight>
                  <a:srgbClr val="FFFF00"/>
                </a:highlight>
              </a:rPr>
              <a:t>2</a:t>
            </a:r>
            <a:r>
              <a:rPr lang="en-US" b="1" dirty="0">
                <a:highlight>
                  <a:srgbClr val="FFFF00"/>
                </a:highlight>
              </a:rPr>
              <a:t>  in some models </a:t>
            </a:r>
            <a:br>
              <a:rPr lang="en-US" b="1" dirty="0">
                <a:highlight>
                  <a:srgbClr val="FFFF00"/>
                </a:highlight>
              </a:rPr>
            </a:br>
            <a:r>
              <a:rPr lang="en-US" b="1" dirty="0">
                <a:highlight>
                  <a:srgbClr val="FFFF00"/>
                </a:highlight>
              </a:rPr>
              <a:t>where KB is true </a:t>
            </a:r>
            <a:r>
              <a:rPr lang="en-US" dirty="0">
                <a:highlight>
                  <a:srgbClr val="FFFF00"/>
                </a:highlight>
              </a:rPr>
              <a:t>𝛂</a:t>
            </a:r>
            <a:r>
              <a:rPr lang="en-US" b="1" baseline="-25000" dirty="0">
                <a:highlight>
                  <a:srgbClr val="FFFF00"/>
                </a:highlight>
              </a:rPr>
              <a:t>2  </a:t>
            </a:r>
            <a:r>
              <a:rPr lang="en-US" b="1" dirty="0">
                <a:highlight>
                  <a:srgbClr val="FFFF00"/>
                </a:highlight>
              </a:rPr>
              <a:t>is false</a:t>
            </a:r>
            <a:endParaRPr lang="en-US" dirty="0">
              <a:highlight>
                <a:srgbClr val="FFFF00"/>
              </a:highlight>
            </a:endParaRPr>
          </a:p>
        </p:txBody>
      </p:sp>
    </p:spTree>
    <p:extLst>
      <p:ext uri="{BB962C8B-B14F-4D97-AF65-F5344CB8AC3E}">
        <p14:creationId xmlns:p14="http://schemas.microsoft.com/office/powerpoint/2010/main" val="1876526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P spid="112" grpId="0"/>
      <p:bldP spid="11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7A31-F42D-214A-977A-41FD872C47B0}"/>
              </a:ext>
            </a:extLst>
          </p:cNvPr>
          <p:cNvSpPr>
            <a:spLocks noGrp="1"/>
          </p:cNvSpPr>
          <p:nvPr>
            <p:ph type="title"/>
          </p:nvPr>
        </p:nvSpPr>
        <p:spPr/>
        <p:txBody>
          <a:bodyPr/>
          <a:lstStyle/>
          <a:p>
            <a:r>
              <a:rPr lang="en-US" dirty="0"/>
              <a:t>Entailment and Inference</a:t>
            </a:r>
          </a:p>
        </p:txBody>
      </p:sp>
      <p:sp>
        <p:nvSpPr>
          <p:cNvPr id="5" name="Content Placeholder 4">
            <a:extLst>
              <a:ext uri="{FF2B5EF4-FFF2-40B4-BE49-F238E27FC236}">
                <a16:creationId xmlns:a16="http://schemas.microsoft.com/office/drawing/2014/main" id="{956439E9-0B22-CE4D-8E4D-8ED33E624CC3}"/>
              </a:ext>
            </a:extLst>
          </p:cNvPr>
          <p:cNvSpPr>
            <a:spLocks noGrp="1"/>
          </p:cNvSpPr>
          <p:nvPr>
            <p:ph idx="1"/>
          </p:nvPr>
        </p:nvSpPr>
        <p:spPr/>
        <p:txBody>
          <a:bodyPr/>
          <a:lstStyle/>
          <a:p>
            <a:r>
              <a:rPr lang="en-US" dirty="0"/>
              <a:t>Entailment can be applied to derive conclusions, which is the process of </a:t>
            </a:r>
            <a:r>
              <a:rPr lang="en-US" b="1" dirty="0"/>
              <a:t>logical inference.</a:t>
            </a:r>
            <a:endParaRPr lang="en-US" dirty="0"/>
          </a:p>
          <a:p>
            <a:r>
              <a:rPr lang="en-US" dirty="0"/>
              <a:t>We can think about the consequences of a KB as a large set of additional sentences that are entailed given the sentences that have been added to the KB.</a:t>
            </a:r>
          </a:p>
          <a:p>
            <a:r>
              <a:rPr lang="en-US" dirty="0"/>
              <a:t>We would like to design </a:t>
            </a:r>
            <a:r>
              <a:rPr lang="en-US" b="1" dirty="0"/>
              <a:t>inference algorithms </a:t>
            </a:r>
            <a:r>
              <a:rPr lang="en-US" dirty="0"/>
              <a:t>to enumerate these sentences.  </a:t>
            </a:r>
          </a:p>
          <a:p>
            <a:r>
              <a:rPr lang="en-US" dirty="0"/>
              <a:t>When an inference algorithm </a:t>
            </a:r>
            <a:r>
              <a:rPr lang="en-US" b="1" dirty="0" err="1"/>
              <a:t>i</a:t>
            </a:r>
            <a:r>
              <a:rPr lang="en-US" dirty="0"/>
              <a:t> allows us to conclude that </a:t>
            </a:r>
            <a:r>
              <a:rPr lang="el-GR" dirty="0"/>
              <a:t>𝛂</a:t>
            </a:r>
            <a:r>
              <a:rPr lang="en-US" b="1" dirty="0"/>
              <a:t> </a:t>
            </a:r>
            <a:r>
              <a:rPr lang="en-US" dirty="0"/>
              <a:t>is true, then we write</a:t>
            </a:r>
          </a:p>
          <a:p>
            <a:r>
              <a:rPr lang="el-GR" dirty="0"/>
              <a:t>	</a:t>
            </a:r>
            <a:r>
              <a:rPr lang="en-US" b="1" dirty="0"/>
              <a:t>KB ⊢</a:t>
            </a:r>
            <a:r>
              <a:rPr lang="en-US" b="1" baseline="-25000" dirty="0" err="1"/>
              <a:t>i</a:t>
            </a:r>
            <a:r>
              <a:rPr lang="en-US" b="1" baseline="-25000" dirty="0"/>
              <a:t>  </a:t>
            </a:r>
            <a:r>
              <a:rPr lang="el-GR" dirty="0"/>
              <a:t>𝛂</a:t>
            </a:r>
            <a:endParaRPr lang="en-US" b="1" baseline="-25000" dirty="0"/>
          </a:p>
          <a:p>
            <a:r>
              <a:rPr lang="en-US" dirty="0"/>
              <a:t>“</a:t>
            </a:r>
            <a:r>
              <a:rPr lang="el-GR" dirty="0"/>
              <a:t>𝛂</a:t>
            </a:r>
            <a:r>
              <a:rPr lang="en-US" dirty="0"/>
              <a:t> is derived from </a:t>
            </a:r>
            <a:r>
              <a:rPr lang="en-US" b="1" dirty="0"/>
              <a:t>KB</a:t>
            </a:r>
            <a:r>
              <a:rPr lang="en-US" dirty="0"/>
              <a:t> by </a:t>
            </a:r>
            <a:r>
              <a:rPr lang="en-US" b="1" dirty="0" err="1"/>
              <a:t>i</a:t>
            </a:r>
            <a:r>
              <a:rPr lang="en-US" dirty="0"/>
              <a:t>”</a:t>
            </a:r>
            <a:endParaRPr lang="en-US" b="1" baseline="-25000" dirty="0"/>
          </a:p>
          <a:p>
            <a:endParaRPr lang="en-US" dirty="0"/>
          </a:p>
        </p:txBody>
      </p:sp>
    </p:spTree>
    <p:extLst>
      <p:ext uri="{BB962C8B-B14F-4D97-AF65-F5344CB8AC3E}">
        <p14:creationId xmlns:p14="http://schemas.microsoft.com/office/powerpoint/2010/main" val="37949373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67A31-F42D-214A-977A-41FD872C47B0}"/>
              </a:ext>
            </a:extLst>
          </p:cNvPr>
          <p:cNvSpPr>
            <a:spLocks noGrp="1"/>
          </p:cNvSpPr>
          <p:nvPr>
            <p:ph type="title"/>
          </p:nvPr>
        </p:nvSpPr>
        <p:spPr/>
        <p:txBody>
          <a:bodyPr/>
          <a:lstStyle/>
          <a:p>
            <a:r>
              <a:rPr lang="en-US" dirty="0"/>
              <a:t>Soundness and Completeness</a:t>
            </a:r>
          </a:p>
        </p:txBody>
      </p:sp>
      <p:sp>
        <p:nvSpPr>
          <p:cNvPr id="5" name="Content Placeholder 4">
            <a:extLst>
              <a:ext uri="{FF2B5EF4-FFF2-40B4-BE49-F238E27FC236}">
                <a16:creationId xmlns:a16="http://schemas.microsoft.com/office/drawing/2014/main" id="{956439E9-0B22-CE4D-8E4D-8ED33E624CC3}"/>
              </a:ext>
            </a:extLst>
          </p:cNvPr>
          <p:cNvSpPr>
            <a:spLocks noGrp="1"/>
          </p:cNvSpPr>
          <p:nvPr>
            <p:ph idx="1"/>
          </p:nvPr>
        </p:nvSpPr>
        <p:spPr/>
        <p:txBody>
          <a:bodyPr/>
          <a:lstStyle/>
          <a:p>
            <a:pPr marL="342900" indent="-342900">
              <a:buFont typeface="Arial" panose="020B0604020202020204" pitchFamily="34" charset="0"/>
              <a:buChar char="•"/>
            </a:pPr>
            <a:r>
              <a:rPr lang="en-US" b="1" dirty="0"/>
              <a:t>Sound</a:t>
            </a:r>
            <a:r>
              <a:rPr lang="en-US" dirty="0"/>
              <a:t> – the inference algorithm should </a:t>
            </a:r>
            <a:r>
              <a:rPr lang="en-US" b="1" dirty="0"/>
              <a:t>only</a:t>
            </a:r>
            <a:r>
              <a:rPr lang="en-US" dirty="0"/>
              <a:t> derive entailed sentences.</a:t>
            </a:r>
          </a:p>
          <a:p>
            <a:pPr marL="342900" indent="-342900">
              <a:buFont typeface="Arial" panose="020B0604020202020204" pitchFamily="34" charset="0"/>
              <a:buChar char="•"/>
            </a:pPr>
            <a:r>
              <a:rPr lang="en-US" b="1" dirty="0"/>
              <a:t>Complete </a:t>
            </a:r>
            <a:r>
              <a:rPr lang="en-US" dirty="0"/>
              <a:t>– an inference algorithm is complete if it can derive </a:t>
            </a:r>
            <a:r>
              <a:rPr lang="en-US" b="1" dirty="0"/>
              <a:t>all</a:t>
            </a:r>
            <a:r>
              <a:rPr lang="en-US" dirty="0"/>
              <a:t> sentences that are entailed</a:t>
            </a:r>
            <a:endParaRPr lang="en-US" b="1" dirty="0"/>
          </a:p>
        </p:txBody>
      </p:sp>
    </p:spTree>
    <p:extLst>
      <p:ext uri="{BB962C8B-B14F-4D97-AF65-F5344CB8AC3E}">
        <p14:creationId xmlns:p14="http://schemas.microsoft.com/office/powerpoint/2010/main" val="348439175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CD9AF-D3C5-AE4E-8728-E6EA2E4403BE}"/>
              </a:ext>
            </a:extLst>
          </p:cNvPr>
          <p:cNvSpPr>
            <a:spLocks noGrp="1"/>
          </p:cNvSpPr>
          <p:nvPr>
            <p:ph type="title"/>
          </p:nvPr>
        </p:nvSpPr>
        <p:spPr/>
        <p:txBody>
          <a:bodyPr/>
          <a:lstStyle/>
          <a:p>
            <a:r>
              <a:rPr lang="en-US" dirty="0"/>
              <a:t>Theorem Proving</a:t>
            </a:r>
          </a:p>
        </p:txBody>
      </p:sp>
      <p:sp>
        <p:nvSpPr>
          <p:cNvPr id="3" name="Text Placeholder 2">
            <a:extLst>
              <a:ext uri="{FF2B5EF4-FFF2-40B4-BE49-F238E27FC236}">
                <a16:creationId xmlns:a16="http://schemas.microsoft.com/office/drawing/2014/main" id="{CF706DAA-C29B-3D4E-A1FA-78DB9B5CA6A7}"/>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635767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Review: Propositional Logic</a:t>
            </a:r>
          </a:p>
        </p:txBody>
      </p:sp>
      <p:sp>
        <p:nvSpPr>
          <p:cNvPr id="3" name="Content Placeholder 2">
            <a:extLst>
              <a:ext uri="{FF2B5EF4-FFF2-40B4-BE49-F238E27FC236}">
                <a16:creationId xmlns:a16="http://schemas.microsoft.com/office/drawing/2014/main" id="{EF8FDFD9-4967-5C46-B0D9-AA2BF9B56ABD}"/>
              </a:ext>
            </a:extLst>
          </p:cNvPr>
          <p:cNvSpPr>
            <a:spLocks noGrp="1"/>
          </p:cNvSpPr>
          <p:nvPr>
            <p:ph idx="1"/>
          </p:nvPr>
        </p:nvSpPr>
        <p:spPr/>
        <p:txBody>
          <a:bodyPr/>
          <a:lstStyle/>
          <a:p>
            <a:r>
              <a:rPr lang="en-US" b="1" dirty="0"/>
              <a:t>Complex sentences </a:t>
            </a:r>
            <a:r>
              <a:rPr lang="en-US" dirty="0"/>
              <a:t>are constructed from simpler ones using parentheses and </a:t>
            </a:r>
            <a:r>
              <a:rPr lang="en-US" b="1" dirty="0"/>
              <a:t>logical connectives</a:t>
            </a:r>
            <a:r>
              <a:rPr lang="en-US" dirty="0"/>
              <a:t>.</a:t>
            </a:r>
          </a:p>
          <a:p>
            <a:endParaRPr lang="en-US" dirty="0"/>
          </a:p>
          <a:p>
            <a:endParaRPr lang="en-US" dirty="0"/>
          </a:p>
        </p:txBody>
      </p:sp>
      <p:graphicFrame>
        <p:nvGraphicFramePr>
          <p:cNvPr id="4" name="Table 4">
            <a:extLst>
              <a:ext uri="{FF2B5EF4-FFF2-40B4-BE49-F238E27FC236}">
                <a16:creationId xmlns:a16="http://schemas.microsoft.com/office/drawing/2014/main" id="{25F99343-DA60-2644-986C-BEA1DF84147F}"/>
              </a:ext>
            </a:extLst>
          </p:cNvPr>
          <p:cNvGraphicFramePr>
            <a:graphicFrameLocks noGrp="1"/>
          </p:cNvGraphicFramePr>
          <p:nvPr/>
        </p:nvGraphicFramePr>
        <p:xfrm>
          <a:off x="1729492" y="2632945"/>
          <a:ext cx="8061583" cy="2768600"/>
        </p:xfrm>
        <a:graphic>
          <a:graphicData uri="http://schemas.openxmlformats.org/drawingml/2006/table">
            <a:tbl>
              <a:tblPr firstRow="1" bandRow="1">
                <a:tableStyleId>{5C22544A-7EE6-4342-B048-85BDC9FD1C3A}</a:tableStyleId>
              </a:tblPr>
              <a:tblGrid>
                <a:gridCol w="2370455">
                  <a:extLst>
                    <a:ext uri="{9D8B030D-6E8A-4147-A177-3AD203B41FA5}">
                      <a16:colId xmlns:a16="http://schemas.microsoft.com/office/drawing/2014/main" val="2279668422"/>
                    </a:ext>
                  </a:extLst>
                </a:gridCol>
                <a:gridCol w="5691128">
                  <a:extLst>
                    <a:ext uri="{9D8B030D-6E8A-4147-A177-3AD203B41FA5}">
                      <a16:colId xmlns:a16="http://schemas.microsoft.com/office/drawing/2014/main" val="4276623345"/>
                    </a:ext>
                  </a:extLst>
                </a:gridCol>
              </a:tblGrid>
              <a:tr h="370840">
                <a:tc>
                  <a:txBody>
                    <a:bodyPr/>
                    <a:lstStyle/>
                    <a:p>
                      <a:r>
                        <a:rPr lang="en-US" dirty="0"/>
                        <a:t>Logical Connective</a:t>
                      </a:r>
                    </a:p>
                  </a:txBody>
                  <a:tcPr/>
                </a:tc>
                <a:tc>
                  <a:txBody>
                    <a:bodyPr/>
                    <a:lstStyle/>
                    <a:p>
                      <a:r>
                        <a:rPr lang="en-US" dirty="0"/>
                        <a:t>Meaning</a:t>
                      </a:r>
                    </a:p>
                  </a:txBody>
                  <a:tcPr/>
                </a:tc>
                <a:extLst>
                  <a:ext uri="{0D108BD9-81ED-4DB2-BD59-A6C34878D82A}">
                    <a16:rowId xmlns:a16="http://schemas.microsoft.com/office/drawing/2014/main" val="4010172347"/>
                  </a:ext>
                </a:extLst>
              </a:tr>
              <a:tr h="370840">
                <a:tc>
                  <a:txBody>
                    <a:bodyPr/>
                    <a:lstStyle/>
                    <a:p>
                      <a:r>
                        <a:rPr lang="en-US" dirty="0"/>
                        <a:t>¬ (not)</a:t>
                      </a:r>
                    </a:p>
                  </a:txBody>
                  <a:tcPr/>
                </a:tc>
                <a:tc>
                  <a:txBody>
                    <a:bodyPr/>
                    <a:lstStyle/>
                    <a:p>
                      <a:r>
                        <a:rPr lang="en-US" b="1" dirty="0"/>
                        <a:t>¬W</a:t>
                      </a:r>
                      <a:r>
                        <a:rPr lang="en-US" b="1" baseline="-25000" dirty="0"/>
                        <a:t>1,3</a:t>
                      </a:r>
                      <a:r>
                        <a:rPr lang="en-US" baseline="-25000" dirty="0"/>
                        <a:t> </a:t>
                      </a:r>
                      <a:r>
                        <a:rPr lang="en-US" dirty="0"/>
                        <a:t>is the negation of </a:t>
                      </a:r>
                      <a:r>
                        <a:rPr lang="en-US" b="1" dirty="0"/>
                        <a:t>W</a:t>
                      </a:r>
                      <a:r>
                        <a:rPr lang="en-US" b="1" baseline="-25000" dirty="0"/>
                        <a:t>1,3</a:t>
                      </a:r>
                      <a:endParaRPr lang="en-US" dirty="0"/>
                    </a:p>
                  </a:txBody>
                  <a:tcPr/>
                </a:tc>
                <a:extLst>
                  <a:ext uri="{0D108BD9-81ED-4DB2-BD59-A6C34878D82A}">
                    <a16:rowId xmlns:a16="http://schemas.microsoft.com/office/drawing/2014/main" val="4210063141"/>
                  </a:ext>
                </a:extLst>
              </a:tr>
              <a:tr h="370840">
                <a:tc>
                  <a:txBody>
                    <a:bodyPr/>
                    <a:lstStyle/>
                    <a:p>
                      <a:r>
                        <a:rPr lang="en-US" dirty="0"/>
                        <a:t>⋀ (and)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a:t>
                      </a:r>
                      <a:r>
                        <a:rPr lang="en-US" b="1" baseline="-25000" dirty="0"/>
                        <a:t>1,3</a:t>
                      </a:r>
                      <a:r>
                        <a:rPr lang="en-US" baseline="-25000" dirty="0"/>
                        <a:t> </a:t>
                      </a:r>
                      <a:r>
                        <a:rPr lang="en-US" b="1" dirty="0"/>
                        <a:t>⋀</a:t>
                      </a:r>
                      <a:r>
                        <a:rPr lang="en-US" dirty="0"/>
                        <a:t> </a:t>
                      </a:r>
                      <a:r>
                        <a:rPr lang="en-US" b="1" dirty="0"/>
                        <a:t>P</a:t>
                      </a:r>
                      <a:r>
                        <a:rPr lang="en-US" b="1" baseline="-25000" dirty="0"/>
                        <a:t>3,1 </a:t>
                      </a:r>
                      <a:r>
                        <a:rPr lang="en-US" dirty="0"/>
                        <a:t>is called a conjunction</a:t>
                      </a:r>
                    </a:p>
                  </a:txBody>
                  <a:tcPr/>
                </a:tc>
                <a:extLst>
                  <a:ext uri="{0D108BD9-81ED-4DB2-BD59-A6C34878D82A}">
                    <a16:rowId xmlns:a16="http://schemas.microsoft.com/office/drawing/2014/main" val="1961924777"/>
                  </a:ext>
                </a:extLst>
              </a:tr>
              <a:tr h="370840">
                <a:tc>
                  <a:txBody>
                    <a:bodyPr/>
                    <a:lstStyle/>
                    <a:p>
                      <a:r>
                        <a:rPr lang="en-US" dirty="0"/>
                        <a:t>⋁ (or)</a:t>
                      </a:r>
                    </a:p>
                  </a:txBody>
                  <a:tcPr/>
                </a:tc>
                <a:tc>
                  <a:txBody>
                    <a:bodyPr/>
                    <a:lstStyle/>
                    <a:p>
                      <a:r>
                        <a:rPr lang="en-US" b="1" dirty="0"/>
                        <a:t>W</a:t>
                      </a:r>
                      <a:r>
                        <a:rPr lang="en-US" b="1" baseline="-25000" dirty="0"/>
                        <a:t>1,3</a:t>
                      </a:r>
                      <a:r>
                        <a:rPr lang="en-US" baseline="-25000" dirty="0"/>
                        <a:t> </a:t>
                      </a:r>
                      <a:r>
                        <a:rPr lang="en-US" dirty="0"/>
                        <a:t>⋁ </a:t>
                      </a:r>
                      <a:r>
                        <a:rPr lang="en-US" b="1" dirty="0"/>
                        <a:t>P</a:t>
                      </a:r>
                      <a:r>
                        <a:rPr lang="en-US" b="1" baseline="-25000" dirty="0"/>
                        <a:t>3,1 </a:t>
                      </a:r>
                      <a:r>
                        <a:rPr lang="en-US" dirty="0"/>
                        <a:t>is called a disjunction </a:t>
                      </a:r>
                    </a:p>
                  </a:txBody>
                  <a:tcPr/>
                </a:tc>
                <a:extLst>
                  <a:ext uri="{0D108BD9-81ED-4DB2-BD59-A6C34878D82A}">
                    <a16:rowId xmlns:a16="http://schemas.microsoft.com/office/drawing/2014/main" val="2970149831"/>
                  </a:ext>
                </a:extLst>
              </a:tr>
              <a:tr h="370840">
                <a:tc>
                  <a:txBody>
                    <a:bodyPr/>
                    <a:lstStyle/>
                    <a:p>
                      <a:r>
                        <a:rPr lang="en-US" dirty="0"/>
                        <a:t>⟹  (implies)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a:t>
                      </a:r>
                      <a:r>
                        <a:rPr lang="en-US" b="1" baseline="-25000" dirty="0"/>
                        <a:t>1,3</a:t>
                      </a:r>
                      <a:r>
                        <a:rPr lang="en-US" baseline="-25000" dirty="0"/>
                        <a:t> </a:t>
                      </a:r>
                      <a:r>
                        <a:rPr lang="en-US" dirty="0"/>
                        <a:t>⟹ </a:t>
                      </a:r>
                      <a:r>
                        <a:rPr lang="en-US" b="1" dirty="0"/>
                        <a:t>S</a:t>
                      </a:r>
                      <a:r>
                        <a:rPr lang="en-US" b="1" baseline="-25000" dirty="0"/>
                        <a:t>1,2 </a:t>
                      </a:r>
                      <a:r>
                        <a:rPr lang="en-US" dirty="0"/>
                        <a:t>is called an implication. </a:t>
                      </a:r>
                      <a:r>
                        <a:rPr lang="en-US" b="1" dirty="0"/>
                        <a:t>W</a:t>
                      </a:r>
                      <a:r>
                        <a:rPr lang="en-US" b="1" baseline="-25000" dirty="0"/>
                        <a:t>1,3</a:t>
                      </a:r>
                      <a:r>
                        <a:rPr lang="en-US" baseline="-25000" dirty="0"/>
                        <a:t> </a:t>
                      </a:r>
                      <a:r>
                        <a:rPr lang="en-US" dirty="0"/>
                        <a:t>is its </a:t>
                      </a:r>
                      <a:r>
                        <a:rPr lang="en-US" b="1" dirty="0"/>
                        <a:t>premise or antecede </a:t>
                      </a:r>
                      <a:r>
                        <a:rPr lang="en-US" b="0" dirty="0"/>
                        <a:t>and </a:t>
                      </a:r>
                      <a:r>
                        <a:rPr lang="en-US" dirty="0"/>
                        <a:t> </a:t>
                      </a:r>
                      <a:r>
                        <a:rPr lang="en-US" b="1" dirty="0"/>
                        <a:t>S</a:t>
                      </a:r>
                      <a:r>
                        <a:rPr lang="en-US" b="1" baseline="-25000" dirty="0"/>
                        <a:t>1,2 </a:t>
                      </a:r>
                      <a:r>
                        <a:rPr lang="en-US" baseline="-25000" dirty="0"/>
                        <a:t> </a:t>
                      </a:r>
                      <a:r>
                        <a:rPr lang="en-US" dirty="0"/>
                        <a:t>is its </a:t>
                      </a:r>
                      <a:r>
                        <a:rPr lang="en-US" b="1" dirty="0"/>
                        <a:t>conclusion or consequence</a:t>
                      </a:r>
                      <a:endParaRPr lang="en-US" dirty="0"/>
                    </a:p>
                  </a:txBody>
                  <a:tcPr/>
                </a:tc>
                <a:extLst>
                  <a:ext uri="{0D108BD9-81ED-4DB2-BD59-A6C34878D82A}">
                    <a16:rowId xmlns:a16="http://schemas.microsoft.com/office/drawing/2014/main" val="3912405873"/>
                  </a:ext>
                </a:extLst>
              </a:tr>
              <a:tr h="370840">
                <a:tc>
                  <a:txBody>
                    <a:bodyPr/>
                    <a:lstStyle/>
                    <a:p>
                      <a:r>
                        <a:rPr lang="en-US" dirty="0"/>
                        <a:t>⇔ (if and only if)</a:t>
                      </a:r>
                    </a:p>
                  </a:txBody>
                  <a:tcPr/>
                </a:tc>
                <a:tc>
                  <a:txBody>
                    <a:bodyPr/>
                    <a:lstStyle/>
                    <a:p>
                      <a:r>
                        <a:rPr lang="en-US" b="1" dirty="0"/>
                        <a:t>W</a:t>
                      </a:r>
                      <a:r>
                        <a:rPr lang="en-US" b="1" baseline="-25000" dirty="0"/>
                        <a:t>1,3</a:t>
                      </a:r>
                      <a:r>
                        <a:rPr lang="en-US" dirty="0"/>
                        <a:t>⇔</a:t>
                      </a:r>
                      <a:r>
                        <a:rPr lang="en-US" b="1" dirty="0"/>
                        <a:t>¬W</a:t>
                      </a:r>
                      <a:r>
                        <a:rPr lang="en-US" b="1" baseline="-25000" dirty="0"/>
                        <a:t>3,4 </a:t>
                      </a:r>
                      <a:r>
                        <a:rPr lang="en-US" dirty="0"/>
                        <a:t>is called an biconditional</a:t>
                      </a:r>
                    </a:p>
                  </a:txBody>
                  <a:tcPr/>
                </a:tc>
                <a:extLst>
                  <a:ext uri="{0D108BD9-81ED-4DB2-BD59-A6C34878D82A}">
                    <a16:rowId xmlns:a16="http://schemas.microsoft.com/office/drawing/2014/main" val="2644601860"/>
                  </a:ext>
                </a:extLst>
              </a:tr>
            </a:tbl>
          </a:graphicData>
        </a:graphic>
      </p:graphicFrame>
    </p:spTree>
    <p:extLst>
      <p:ext uri="{BB962C8B-B14F-4D97-AF65-F5344CB8AC3E}">
        <p14:creationId xmlns:p14="http://schemas.microsoft.com/office/powerpoint/2010/main" val="39117416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Logical Equivalence</a:t>
            </a:r>
          </a:p>
        </p:txBody>
      </p:sp>
      <p:sp>
        <p:nvSpPr>
          <p:cNvPr id="3" name="Content Placeholder 2">
            <a:extLst>
              <a:ext uri="{FF2B5EF4-FFF2-40B4-BE49-F238E27FC236}">
                <a16:creationId xmlns:a16="http://schemas.microsoft.com/office/drawing/2014/main" id="{EF8FDFD9-4967-5C46-B0D9-AA2BF9B56ABD}"/>
              </a:ext>
            </a:extLst>
          </p:cNvPr>
          <p:cNvSpPr>
            <a:spLocks noGrp="1"/>
          </p:cNvSpPr>
          <p:nvPr>
            <p:ph idx="1"/>
          </p:nvPr>
        </p:nvSpPr>
        <p:spPr/>
        <p:txBody>
          <a:bodyPr/>
          <a:lstStyle/>
          <a:p>
            <a:r>
              <a:rPr lang="en-US" dirty="0"/>
              <a:t>Two sentences 𝛂 and β are </a:t>
            </a:r>
            <a:r>
              <a:rPr lang="en-US" b="1" dirty="0"/>
              <a:t>logically equivalent </a:t>
            </a:r>
            <a:r>
              <a:rPr lang="en-US" dirty="0"/>
              <a:t>if they are true in the same set of models.  We write this as </a:t>
            </a:r>
            <a:br>
              <a:rPr lang="en-US" dirty="0"/>
            </a:br>
            <a:r>
              <a:rPr lang="en-US" dirty="0"/>
              <a:t>	</a:t>
            </a:r>
            <a:r>
              <a:rPr lang="en-US" b="1" dirty="0"/>
              <a:t>𝛂 ≡ β </a:t>
            </a:r>
          </a:p>
          <a:p>
            <a:r>
              <a:rPr lang="en-US" dirty="0"/>
              <a:t>An alternate definition of logical equivalence is that two sentences 𝛂 and β are logically equivalent if any only if they entail each other.</a:t>
            </a:r>
          </a:p>
          <a:p>
            <a:r>
              <a:rPr lang="en-US" dirty="0"/>
              <a:t>	</a:t>
            </a:r>
            <a:r>
              <a:rPr lang="en-US" b="1" dirty="0"/>
              <a:t>𝛂 ≡ β	if and only if 	</a:t>
            </a:r>
            <a:r>
              <a:rPr lang="en-US" dirty="0"/>
              <a:t>𝛂</a:t>
            </a:r>
            <a:r>
              <a:rPr lang="en-US" b="1" dirty="0"/>
              <a:t>⊨β and β⊨</a:t>
            </a:r>
            <a:r>
              <a:rPr lang="en-US" dirty="0"/>
              <a:t>𝛂</a:t>
            </a:r>
            <a:r>
              <a:rPr lang="en-US" b="1" dirty="0"/>
              <a:t>.</a:t>
            </a:r>
          </a:p>
          <a:p>
            <a:endParaRPr lang="en-US" b="1" dirty="0"/>
          </a:p>
        </p:txBody>
      </p:sp>
    </p:spTree>
    <p:extLst>
      <p:ext uri="{BB962C8B-B14F-4D97-AF65-F5344CB8AC3E}">
        <p14:creationId xmlns:p14="http://schemas.microsoft.com/office/powerpoint/2010/main" val="251048276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9">
            <a:extLst>
              <a:ext uri="{FF2B5EF4-FFF2-40B4-BE49-F238E27FC236}">
                <a16:creationId xmlns:a16="http://schemas.microsoft.com/office/drawing/2014/main" id="{9F07C52C-89F8-C94B-98E5-F319DBE27809}"/>
              </a:ext>
            </a:extLst>
          </p:cNvPr>
          <p:cNvGraphicFramePr>
            <a:graphicFrameLocks noGrp="1"/>
          </p:cNvGraphicFramePr>
          <p:nvPr>
            <p:ph idx="1"/>
            <p:extLst>
              <p:ext uri="{D42A27DB-BD31-4B8C-83A1-F6EECF244321}">
                <p14:modId xmlns:p14="http://schemas.microsoft.com/office/powerpoint/2010/main" val="291807172"/>
              </p:ext>
            </p:extLst>
          </p:nvPr>
        </p:nvGraphicFramePr>
        <p:xfrm>
          <a:off x="400050" y="1347788"/>
          <a:ext cx="10515600" cy="4450080"/>
        </p:xfrm>
        <a:graphic>
          <a:graphicData uri="http://schemas.openxmlformats.org/drawingml/2006/table">
            <a:tbl>
              <a:tblPr firstRow="1" bandRow="1">
                <a:tableStyleId>{E269D01E-BC32-4049-B463-5C60D7B0CCD2}</a:tableStyleId>
              </a:tblPr>
              <a:tblGrid>
                <a:gridCol w="2628900">
                  <a:extLst>
                    <a:ext uri="{9D8B030D-6E8A-4147-A177-3AD203B41FA5}">
                      <a16:colId xmlns:a16="http://schemas.microsoft.com/office/drawing/2014/main" val="1111445925"/>
                    </a:ext>
                  </a:extLst>
                </a:gridCol>
                <a:gridCol w="628650">
                  <a:extLst>
                    <a:ext uri="{9D8B030D-6E8A-4147-A177-3AD203B41FA5}">
                      <a16:colId xmlns:a16="http://schemas.microsoft.com/office/drawing/2014/main" val="2605680167"/>
                    </a:ext>
                  </a:extLst>
                </a:gridCol>
                <a:gridCol w="2294313">
                  <a:extLst>
                    <a:ext uri="{9D8B030D-6E8A-4147-A177-3AD203B41FA5}">
                      <a16:colId xmlns:a16="http://schemas.microsoft.com/office/drawing/2014/main" val="2610691510"/>
                    </a:ext>
                  </a:extLst>
                </a:gridCol>
                <a:gridCol w="4963737">
                  <a:extLst>
                    <a:ext uri="{9D8B030D-6E8A-4147-A177-3AD203B41FA5}">
                      <a16:colId xmlns:a16="http://schemas.microsoft.com/office/drawing/2014/main" val="1505038158"/>
                    </a:ext>
                  </a:extLst>
                </a:gridCol>
              </a:tblGrid>
              <a:tr h="370840">
                <a:tc>
                  <a:txBody>
                    <a:bodyPr/>
                    <a:lstStyle/>
                    <a:p>
                      <a:pPr algn="r"/>
                      <a:r>
                        <a:rPr lang="en-US" b="1" baseline="0" dirty="0">
                          <a:solidFill>
                            <a:schemeClr val="tx1"/>
                          </a:solidFill>
                        </a:rPr>
                        <a:t>(𝛂 ⋀ β) </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(β ⋀ 𝛂) </a:t>
                      </a:r>
                      <a:endParaRPr lang="en-US" baseline="0" dirty="0">
                        <a:solidFill>
                          <a:schemeClr val="tx1"/>
                        </a:solidFill>
                      </a:endParaRPr>
                    </a:p>
                  </a:txBody>
                  <a:tcPr/>
                </a:tc>
                <a:tc>
                  <a:txBody>
                    <a:bodyPr/>
                    <a:lstStyle/>
                    <a:p>
                      <a:r>
                        <a:rPr lang="en-US" b="0" baseline="0" dirty="0">
                          <a:solidFill>
                            <a:schemeClr val="tx1"/>
                          </a:solidFill>
                        </a:rPr>
                        <a:t>Commutativity of ⋀</a:t>
                      </a:r>
                    </a:p>
                  </a:txBody>
                  <a:tcPr/>
                </a:tc>
                <a:extLst>
                  <a:ext uri="{0D108BD9-81ED-4DB2-BD59-A6C34878D82A}">
                    <a16:rowId xmlns:a16="http://schemas.microsoft.com/office/drawing/2014/main" val="2428003238"/>
                  </a:ext>
                </a:extLst>
              </a:tr>
              <a:tr h="370840">
                <a:tc>
                  <a:txBody>
                    <a:bodyPr/>
                    <a:lstStyle/>
                    <a:p>
                      <a:pPr algn="r"/>
                      <a:r>
                        <a:rPr lang="en-US" b="1" baseline="0" dirty="0">
                          <a:solidFill>
                            <a:schemeClr val="tx1"/>
                          </a:solidFill>
                        </a:rPr>
                        <a:t>(𝛂 ⋁ β) </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(β ⋁ 𝛂)</a:t>
                      </a:r>
                      <a:endParaRPr lang="en-US" baseline="0" dirty="0">
                        <a:solidFill>
                          <a:schemeClr val="tx1"/>
                        </a:solidFill>
                      </a:endParaRPr>
                    </a:p>
                  </a:txBody>
                  <a:tcPr/>
                </a:tc>
                <a:tc>
                  <a:txBody>
                    <a:bodyPr/>
                    <a:lstStyle/>
                    <a:p>
                      <a:r>
                        <a:rPr lang="en-US" baseline="0" dirty="0">
                          <a:solidFill>
                            <a:schemeClr val="tx1"/>
                          </a:solidFill>
                        </a:rPr>
                        <a:t>Commutativity of </a:t>
                      </a:r>
                      <a:r>
                        <a:rPr lang="en-US" b="1" baseline="0" dirty="0">
                          <a:solidFill>
                            <a:schemeClr val="tx1"/>
                          </a:solidFill>
                        </a:rPr>
                        <a:t>⋁</a:t>
                      </a:r>
                      <a:endParaRPr lang="en-US" baseline="0" dirty="0">
                        <a:solidFill>
                          <a:schemeClr val="tx1"/>
                        </a:solidFill>
                      </a:endParaRPr>
                    </a:p>
                  </a:txBody>
                  <a:tcPr/>
                </a:tc>
                <a:extLst>
                  <a:ext uri="{0D108BD9-81ED-4DB2-BD59-A6C34878D82A}">
                    <a16:rowId xmlns:a16="http://schemas.microsoft.com/office/drawing/2014/main" val="568185494"/>
                  </a:ext>
                </a:extLst>
              </a:tr>
              <a:tr h="370840">
                <a:tc>
                  <a:txBody>
                    <a:bodyPr/>
                    <a:lstStyle/>
                    <a:p>
                      <a:pPr algn="r"/>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r>
                        <a:rPr lang="en-US" b="0" baseline="0" dirty="0">
                          <a:solidFill>
                            <a:schemeClr val="tx1"/>
                          </a:solidFill>
                        </a:rPr>
                        <a:t>Associativity of ⋀</a:t>
                      </a:r>
                    </a:p>
                  </a:txBody>
                  <a:tcPr/>
                </a:tc>
                <a:extLst>
                  <a:ext uri="{0D108BD9-81ED-4DB2-BD59-A6C34878D82A}">
                    <a16:rowId xmlns:a16="http://schemas.microsoft.com/office/drawing/2014/main" val="1111014454"/>
                  </a:ext>
                </a:extLst>
              </a:tr>
              <a:tr h="370840">
                <a:tc>
                  <a:txBody>
                    <a:bodyPr/>
                    <a:lstStyle/>
                    <a:p>
                      <a:pPr algn="r"/>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r>
                        <a:rPr lang="en-US" b="0" baseline="0" dirty="0">
                          <a:solidFill>
                            <a:schemeClr val="tx1"/>
                          </a:solidFill>
                        </a:rPr>
                        <a:t>Associativity of </a:t>
                      </a:r>
                      <a:r>
                        <a:rPr lang="en-US" b="1" baseline="0" dirty="0">
                          <a:solidFill>
                            <a:schemeClr val="tx1"/>
                          </a:solidFill>
                        </a:rPr>
                        <a:t>⋁</a:t>
                      </a:r>
                      <a:endParaRPr lang="en-US" b="0" baseline="0" dirty="0">
                        <a:solidFill>
                          <a:schemeClr val="tx1"/>
                        </a:solidFill>
                      </a:endParaRPr>
                    </a:p>
                  </a:txBody>
                  <a:tcPr/>
                </a:tc>
                <a:extLst>
                  <a:ext uri="{0D108BD9-81ED-4DB2-BD59-A6C34878D82A}">
                    <a16:rowId xmlns:a16="http://schemas.microsoft.com/office/drawing/2014/main" val="1364286919"/>
                  </a:ext>
                </a:extLst>
              </a:tr>
              <a:tr h="370840">
                <a:tc>
                  <a:txBody>
                    <a:bodyPr/>
                    <a:lstStyle/>
                    <a:p>
                      <a:pPr algn="r"/>
                      <a:r>
                        <a:rPr lang="en-US" b="1" baseline="0" dirty="0">
                          <a:solidFill>
                            <a:schemeClr val="tx1"/>
                          </a:solidFill>
                        </a:rPr>
                        <a:t>¬ (¬ 𝛂)</a:t>
                      </a:r>
                      <a:endParaRPr lang="en-US" baseline="0"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a:t>
                      </a:r>
                      <a:endParaRPr lang="en-US" baseline="0" dirty="0">
                        <a:solidFill>
                          <a:schemeClr val="tx1"/>
                        </a:solidFill>
                      </a:endParaRPr>
                    </a:p>
                  </a:txBody>
                  <a:tcPr/>
                </a:tc>
                <a:tc>
                  <a:txBody>
                    <a:bodyPr/>
                    <a:lstStyle/>
                    <a:p>
                      <a:r>
                        <a:rPr lang="en-US" baseline="0" dirty="0">
                          <a:solidFill>
                            <a:schemeClr val="tx1"/>
                          </a:solidFill>
                        </a:rPr>
                        <a:t>Double-negation elimination</a:t>
                      </a:r>
                    </a:p>
                  </a:txBody>
                  <a:tcPr/>
                </a:tc>
                <a:extLst>
                  <a:ext uri="{0D108BD9-81ED-4DB2-BD59-A6C34878D82A}">
                    <a16:rowId xmlns:a16="http://schemas.microsoft.com/office/drawing/2014/main" val="2012296793"/>
                  </a:ext>
                </a:extLst>
              </a:tr>
              <a:tr h="370840">
                <a:tc>
                  <a:txBody>
                    <a:bodyPr/>
                    <a:lstStyle/>
                    <a:p>
                      <a:pPr algn="r"/>
                      <a:r>
                        <a:rPr lang="el-GR" b="1" baseline="0" dirty="0">
                          <a:solidFill>
                            <a:schemeClr val="tx1"/>
                          </a:solidFill>
                        </a:rPr>
                        <a:t>(𝛂 ⟹ β)</a:t>
                      </a:r>
                      <a:endParaRPr lang="en-US" b="1" baseline="0"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p>
                  </a:txBody>
                  <a:tcPr/>
                </a:tc>
                <a:tc>
                  <a:txBody>
                    <a:bodyPr/>
                    <a:lstStyle/>
                    <a:p>
                      <a:r>
                        <a:rPr lang="el-GR" b="1" baseline="0" dirty="0">
                          <a:solidFill>
                            <a:schemeClr val="tx1"/>
                          </a:solidFill>
                        </a:rPr>
                        <a:t>(¬β ⟹ ¬𝛂)</a:t>
                      </a:r>
                      <a:endParaRPr lang="en-US" b="1" baseline="0" dirty="0">
                        <a:solidFill>
                          <a:schemeClr val="tx1"/>
                        </a:solidFill>
                      </a:endParaRPr>
                    </a:p>
                  </a:txBody>
                  <a:tcPr/>
                </a:tc>
                <a:tc>
                  <a:txBody>
                    <a:bodyPr/>
                    <a:lstStyle/>
                    <a:p>
                      <a:r>
                        <a:rPr lang="en-US" baseline="0" dirty="0">
                          <a:solidFill>
                            <a:schemeClr val="tx1"/>
                          </a:solidFill>
                        </a:rPr>
                        <a:t>Contraposition</a:t>
                      </a:r>
                    </a:p>
                  </a:txBody>
                  <a:tcPr/>
                </a:tc>
                <a:extLst>
                  <a:ext uri="{0D108BD9-81ED-4DB2-BD59-A6C34878D82A}">
                    <a16:rowId xmlns:a16="http://schemas.microsoft.com/office/drawing/2014/main" val="101412275"/>
                  </a:ext>
                </a:extLst>
              </a:tr>
              <a:tr h="370840">
                <a:tc>
                  <a:txBody>
                    <a:bodyPr/>
                    <a:lstStyle/>
                    <a:p>
                      <a:pPr algn="r"/>
                      <a:r>
                        <a:rPr lang="el-GR" b="1" baseline="0" dirty="0">
                          <a:solidFill>
                            <a:schemeClr val="tx1"/>
                          </a:solidFill>
                        </a:rPr>
                        <a:t>(𝛂 ⟹ β)</a:t>
                      </a:r>
                      <a:endParaRPr lang="en-US" baseline="0"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endParaRPr lang="en-US" baseline="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l-GR" b="1" baseline="0" dirty="0">
                          <a:solidFill>
                            <a:schemeClr val="tx1"/>
                          </a:solidFill>
                        </a:rPr>
                        <a:t>(¬𝛂 </a:t>
                      </a:r>
                      <a:r>
                        <a:rPr lang="en-US" b="1" baseline="0" dirty="0">
                          <a:solidFill>
                            <a:schemeClr val="tx1"/>
                          </a:solidFill>
                        </a:rPr>
                        <a:t>⋁</a:t>
                      </a:r>
                      <a:r>
                        <a:rPr lang="el-GR" b="1" baseline="0" dirty="0">
                          <a:solidFill>
                            <a:schemeClr val="tx1"/>
                          </a:solidFill>
                        </a:rPr>
                        <a:t> β)</a:t>
                      </a:r>
                      <a:endParaRPr lang="en-US" b="1" baseline="0" dirty="0">
                        <a:solidFill>
                          <a:schemeClr val="tx1"/>
                        </a:solidFill>
                      </a:endParaRPr>
                    </a:p>
                  </a:txBody>
                  <a:tcPr/>
                </a:tc>
                <a:tc>
                  <a:txBody>
                    <a:bodyPr/>
                    <a:lstStyle/>
                    <a:p>
                      <a:r>
                        <a:rPr lang="en-US" baseline="0" dirty="0">
                          <a:solidFill>
                            <a:schemeClr val="tx1"/>
                          </a:solidFill>
                        </a:rPr>
                        <a:t>Implication elimination</a:t>
                      </a:r>
                    </a:p>
                  </a:txBody>
                  <a:tcPr/>
                </a:tc>
                <a:extLst>
                  <a:ext uri="{0D108BD9-81ED-4DB2-BD59-A6C34878D82A}">
                    <a16:rowId xmlns:a16="http://schemas.microsoft.com/office/drawing/2014/main" val="3410647935"/>
                  </a:ext>
                </a:extLst>
              </a:tr>
              <a:tr h="370840">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l-GR" b="1" baseline="0" dirty="0">
                          <a:solidFill>
                            <a:schemeClr val="tx1"/>
                          </a:solidFill>
                        </a:rPr>
                        <a:t>(𝛂 ⇔ β)</a:t>
                      </a:r>
                      <a:endParaRPr lang="en-US" baseline="0" dirty="0">
                        <a:solidFill>
                          <a:schemeClr val="tx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endParaRPr lang="en-US" baseline="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a:solidFill>
                            <a:schemeClr val="tx1"/>
                          </a:solidFill>
                        </a:rPr>
                        <a:t>(</a:t>
                      </a:r>
                      <a:r>
                        <a:rPr lang="el-GR" b="1" baseline="0" dirty="0">
                          <a:solidFill>
                            <a:schemeClr val="tx1"/>
                          </a:solidFill>
                        </a:rPr>
                        <a:t>(𝛂 ⟹ β)</a:t>
                      </a:r>
                      <a:r>
                        <a:rPr lang="en-US" b="1" baseline="0" dirty="0">
                          <a:solidFill>
                            <a:schemeClr val="tx1"/>
                          </a:solidFill>
                        </a:rPr>
                        <a:t> ⋀ </a:t>
                      </a:r>
                      <a:r>
                        <a:rPr lang="el-GR" b="1" baseline="0" dirty="0">
                          <a:solidFill>
                            <a:schemeClr val="tx1"/>
                          </a:solidFill>
                        </a:rPr>
                        <a:t>(β ⟹𝛂)</a:t>
                      </a:r>
                      <a:r>
                        <a:rPr lang="en-US" b="1" baseline="0" dirty="0">
                          <a:solidFill>
                            <a:schemeClr val="tx1"/>
                          </a:solidFill>
                        </a:rPr>
                        <a:t>)</a:t>
                      </a:r>
                      <a:endParaRPr lang="en-US" baseline="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solidFill>
                            <a:schemeClr val="tx1"/>
                          </a:solidFill>
                        </a:rPr>
                        <a:t>Biconditional elimination</a:t>
                      </a:r>
                    </a:p>
                  </a:txBody>
                  <a:tcPr/>
                </a:tc>
                <a:extLst>
                  <a:ext uri="{0D108BD9-81ED-4DB2-BD59-A6C34878D82A}">
                    <a16:rowId xmlns:a16="http://schemas.microsoft.com/office/drawing/2014/main" val="210062854"/>
                  </a:ext>
                </a:extLst>
              </a:tr>
              <a:tr h="370840">
                <a:tc>
                  <a:txBody>
                    <a:bodyPr/>
                    <a:lstStyle/>
                    <a:p>
                      <a:pPr algn="r"/>
                      <a:r>
                        <a:rPr lang="en-US" b="1" baseline="0" dirty="0">
                          <a:solidFill>
                            <a:schemeClr val="tx1"/>
                          </a:solidFill>
                        </a:rPr>
                        <a:t>¬(𝛂 ⋀ β) </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a:t>
                      </a:r>
                      <a:endParaRPr lang="en-US" baseline="0" dirty="0">
                        <a:solidFill>
                          <a:schemeClr val="tx1"/>
                        </a:solidFill>
                      </a:endParaRPr>
                    </a:p>
                  </a:txBody>
                  <a:tcPr/>
                </a:tc>
                <a:tc>
                  <a:txBody>
                    <a:bodyPr/>
                    <a:lstStyle/>
                    <a:p>
                      <a:r>
                        <a:rPr lang="en-US" baseline="0" dirty="0">
                          <a:solidFill>
                            <a:schemeClr val="tx1"/>
                          </a:solidFill>
                        </a:rPr>
                        <a:t>De Morgan</a:t>
                      </a:r>
                    </a:p>
                  </a:txBody>
                  <a:tcPr/>
                </a:tc>
                <a:extLst>
                  <a:ext uri="{0D108BD9-81ED-4DB2-BD59-A6C34878D82A}">
                    <a16:rowId xmlns:a16="http://schemas.microsoft.com/office/drawing/2014/main" val="879428428"/>
                  </a:ext>
                </a:extLst>
              </a:tr>
              <a:tr h="370840">
                <a:tc>
                  <a:txBody>
                    <a:bodyPr/>
                    <a:lstStyle/>
                    <a:p>
                      <a:pPr algn="r"/>
                      <a:r>
                        <a:rPr lang="en-US" b="1" baseline="0" dirty="0">
                          <a:solidFill>
                            <a:schemeClr val="tx1"/>
                          </a:solidFill>
                        </a:rPr>
                        <a:t>¬(𝛂 ⋁ β) </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a:t>
                      </a:r>
                      <a:endParaRPr lang="en-US" baseline="0" dirty="0">
                        <a:solidFill>
                          <a:schemeClr val="tx1"/>
                        </a:solidFill>
                      </a:endParaRPr>
                    </a:p>
                  </a:txBody>
                  <a:tcPr/>
                </a:tc>
                <a:tc>
                  <a:txBody>
                    <a:bodyPr/>
                    <a:lstStyle/>
                    <a:p>
                      <a:r>
                        <a:rPr lang="en-US" baseline="0" dirty="0">
                          <a:solidFill>
                            <a:schemeClr val="tx1"/>
                          </a:solidFill>
                        </a:rPr>
                        <a:t>De Morgan</a:t>
                      </a:r>
                    </a:p>
                  </a:txBody>
                  <a:tcPr/>
                </a:tc>
                <a:extLst>
                  <a:ext uri="{0D108BD9-81ED-4DB2-BD59-A6C34878D82A}">
                    <a16:rowId xmlns:a16="http://schemas.microsoft.com/office/drawing/2014/main" val="2432066360"/>
                  </a:ext>
                </a:extLst>
              </a:tr>
              <a:tr h="370840">
                <a:tc>
                  <a:txBody>
                    <a:bodyPr/>
                    <a:lstStyle/>
                    <a:p>
                      <a:pPr algn="r"/>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 (𝛂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r>
                        <a:rPr lang="en-US" baseline="0" dirty="0">
                          <a:solidFill>
                            <a:schemeClr val="tx1"/>
                          </a:solidFill>
                        </a:rPr>
                        <a:t>Distributivity of </a:t>
                      </a:r>
                      <a:r>
                        <a:rPr lang="en-US" b="1" baseline="0" dirty="0">
                          <a:solidFill>
                            <a:schemeClr val="tx1"/>
                          </a:solidFill>
                        </a:rPr>
                        <a:t>⋀ </a:t>
                      </a:r>
                      <a:r>
                        <a:rPr lang="en-US" b="0" baseline="0" dirty="0">
                          <a:solidFill>
                            <a:schemeClr val="tx1"/>
                          </a:solidFill>
                        </a:rPr>
                        <a:t>over</a:t>
                      </a:r>
                      <a:r>
                        <a:rPr lang="en-US" b="1" baseline="0" dirty="0">
                          <a:solidFill>
                            <a:schemeClr val="tx1"/>
                          </a:solidFill>
                        </a:rPr>
                        <a:t> ⋁</a:t>
                      </a:r>
                      <a:endParaRPr lang="en-US" baseline="0" dirty="0">
                        <a:solidFill>
                          <a:schemeClr val="tx1"/>
                        </a:solidFill>
                      </a:endParaRPr>
                    </a:p>
                  </a:txBody>
                  <a:tcPr/>
                </a:tc>
                <a:extLst>
                  <a:ext uri="{0D108BD9-81ED-4DB2-BD59-A6C34878D82A}">
                    <a16:rowId xmlns:a16="http://schemas.microsoft.com/office/drawing/2014/main" val="2586395697"/>
                  </a:ext>
                </a:extLst>
              </a:tr>
              <a:tr h="370840">
                <a:tc>
                  <a:txBody>
                    <a:bodyPr/>
                    <a:lstStyle/>
                    <a:p>
                      <a:pPr algn="r"/>
                      <a:r>
                        <a:rPr lang="en-US" b="1" baseline="0" dirty="0">
                          <a:solidFill>
                            <a:schemeClr val="tx1"/>
                          </a:solidFill>
                        </a:rPr>
                        <a:t>((𝛂 ⋁ β)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algn="ctr"/>
                      <a:r>
                        <a:rPr lang="en-US" b="1" baseline="0" dirty="0">
                          <a:solidFill>
                            <a:schemeClr val="tx1"/>
                          </a:solidFill>
                        </a:rPr>
                        <a:t>≡</a:t>
                      </a:r>
                      <a:endParaRPr lang="en-US" baseline="0" dirty="0">
                        <a:solidFill>
                          <a:schemeClr val="tx1"/>
                        </a:solidFill>
                      </a:endParaRPr>
                    </a:p>
                  </a:txBody>
                  <a:tcPr/>
                </a:tc>
                <a:tc>
                  <a:txBody>
                    <a:bodyPr/>
                    <a:lstStyle/>
                    <a:p>
                      <a:r>
                        <a:rPr lang="en-US" b="1" baseline="0" dirty="0">
                          <a:solidFill>
                            <a:schemeClr val="tx1"/>
                          </a:solidFill>
                        </a:rPr>
                        <a:t>((𝛂 ⋁ β) ⋀ (𝛂 ⋁ </a:t>
                      </a:r>
                      <a:r>
                        <a:rPr lang="en-US" b="1" baseline="0" dirty="0" err="1">
                          <a:solidFill>
                            <a:schemeClr val="tx1"/>
                          </a:solidFill>
                        </a:rPr>
                        <a:t>ɣ</a:t>
                      </a:r>
                      <a:r>
                        <a:rPr lang="en-US" b="1" baseline="0" dirty="0">
                          <a:solidFill>
                            <a:schemeClr val="tx1"/>
                          </a:solidFill>
                        </a:rPr>
                        <a:t>)))</a:t>
                      </a:r>
                      <a:endParaRPr lang="en-US" baseline="0" dirty="0">
                        <a:solidFill>
                          <a:schemeClr val="tx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solidFill>
                            <a:schemeClr val="tx1"/>
                          </a:solidFill>
                        </a:rPr>
                        <a:t>Distributivity of </a:t>
                      </a:r>
                      <a:r>
                        <a:rPr lang="en-US" b="1" baseline="0" dirty="0">
                          <a:solidFill>
                            <a:schemeClr val="tx1"/>
                          </a:solidFill>
                        </a:rPr>
                        <a:t>⋁ </a:t>
                      </a:r>
                      <a:r>
                        <a:rPr lang="en-US" b="0" baseline="0" dirty="0">
                          <a:solidFill>
                            <a:schemeClr val="tx1"/>
                          </a:solidFill>
                        </a:rPr>
                        <a:t>over</a:t>
                      </a:r>
                      <a:r>
                        <a:rPr lang="en-US" b="1" baseline="0" dirty="0">
                          <a:solidFill>
                            <a:schemeClr val="tx1"/>
                          </a:solidFill>
                        </a:rPr>
                        <a:t> ⋀</a:t>
                      </a:r>
                      <a:endParaRPr lang="en-US" baseline="0" dirty="0">
                        <a:solidFill>
                          <a:schemeClr val="tx1"/>
                        </a:solidFill>
                      </a:endParaRPr>
                    </a:p>
                  </a:txBody>
                  <a:tcPr/>
                </a:tc>
                <a:extLst>
                  <a:ext uri="{0D108BD9-81ED-4DB2-BD59-A6C34878D82A}">
                    <a16:rowId xmlns:a16="http://schemas.microsoft.com/office/drawing/2014/main" val="4099424669"/>
                  </a:ext>
                </a:extLst>
              </a:tr>
            </a:tbl>
          </a:graphicData>
        </a:graphic>
      </p:graphicFrame>
      <p:sp>
        <p:nvSpPr>
          <p:cNvPr id="2" name="Title 1">
            <a:extLst>
              <a:ext uri="{FF2B5EF4-FFF2-40B4-BE49-F238E27FC236}">
                <a16:creationId xmlns:a16="http://schemas.microsoft.com/office/drawing/2014/main" id="{34D062AE-5B8E-2E4E-9FB6-3EFAA24D494B}"/>
              </a:ext>
            </a:extLst>
          </p:cNvPr>
          <p:cNvSpPr>
            <a:spLocks noGrp="1"/>
          </p:cNvSpPr>
          <p:nvPr>
            <p:ph type="title"/>
          </p:nvPr>
        </p:nvSpPr>
        <p:spPr/>
        <p:txBody>
          <a:bodyPr/>
          <a:lstStyle/>
          <a:p>
            <a:r>
              <a:rPr lang="en-US" dirty="0"/>
              <a:t>Logical Equivalence</a:t>
            </a:r>
          </a:p>
        </p:txBody>
      </p:sp>
    </p:spTree>
    <p:extLst>
      <p:ext uri="{BB962C8B-B14F-4D97-AF65-F5344CB8AC3E}">
        <p14:creationId xmlns:p14="http://schemas.microsoft.com/office/powerpoint/2010/main" val="17785954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Inference Rules</a:t>
            </a:r>
          </a:p>
        </p:txBody>
      </p:sp>
      <p:sp>
        <p:nvSpPr>
          <p:cNvPr id="38" name="Content Placeholder 37">
            <a:extLst>
              <a:ext uri="{FF2B5EF4-FFF2-40B4-BE49-F238E27FC236}">
                <a16:creationId xmlns:a16="http://schemas.microsoft.com/office/drawing/2014/main" id="{853AF61D-8B5A-974C-AB58-949EB830B6E4}"/>
              </a:ext>
            </a:extLst>
          </p:cNvPr>
          <p:cNvSpPr>
            <a:spLocks noGrp="1"/>
          </p:cNvSpPr>
          <p:nvPr>
            <p:ph idx="1"/>
          </p:nvPr>
        </p:nvSpPr>
        <p:spPr/>
        <p:txBody>
          <a:bodyPr/>
          <a:lstStyle/>
          <a:p>
            <a:r>
              <a:rPr lang="en-US" b="1" dirty="0"/>
              <a:t>Inference Rules </a:t>
            </a:r>
            <a:r>
              <a:rPr lang="en-US" dirty="0"/>
              <a:t>can be used to derive proofs.  Here’s the notation:</a:t>
            </a:r>
          </a:p>
          <a:p>
            <a:endParaRPr lang="en-US" dirty="0"/>
          </a:p>
        </p:txBody>
      </p:sp>
      <p:sp>
        <p:nvSpPr>
          <p:cNvPr id="39" name="Rectangle 38">
            <a:extLst>
              <a:ext uri="{FF2B5EF4-FFF2-40B4-BE49-F238E27FC236}">
                <a16:creationId xmlns:a16="http://schemas.microsoft.com/office/drawing/2014/main" id="{24BDDE81-494E-8346-9465-487214F2E6B8}"/>
              </a:ext>
            </a:extLst>
          </p:cNvPr>
          <p:cNvSpPr/>
          <p:nvPr/>
        </p:nvSpPr>
        <p:spPr>
          <a:xfrm>
            <a:off x="4455006" y="3274701"/>
            <a:ext cx="2063385" cy="1323439"/>
          </a:xfrm>
          <a:prstGeom prst="rect">
            <a:avLst/>
          </a:prstGeom>
        </p:spPr>
        <p:txBody>
          <a:bodyPr wrap="none">
            <a:spAutoFit/>
          </a:bodyPr>
          <a:lstStyle/>
          <a:p>
            <a:pPr algn="ctr"/>
            <a:r>
              <a:rPr lang="en-US" sz="4000" u="sng" dirty="0"/>
              <a:t>𝛂⟹</a:t>
            </a:r>
            <a:r>
              <a:rPr lang="en-US" sz="4000" b="1" u="sng" dirty="0"/>
              <a:t>β, </a:t>
            </a:r>
            <a:r>
              <a:rPr lang="en-US" sz="4000" u="sng" dirty="0"/>
              <a:t>𝛂</a:t>
            </a:r>
          </a:p>
          <a:p>
            <a:pPr algn="ctr"/>
            <a:r>
              <a:rPr lang="en-US" sz="4000" b="1" dirty="0"/>
              <a:t>β</a:t>
            </a:r>
          </a:p>
        </p:txBody>
      </p:sp>
      <p:sp>
        <p:nvSpPr>
          <p:cNvPr id="8" name="Google Shape;75;g92b3bf485b_0_0">
            <a:extLst>
              <a:ext uri="{FF2B5EF4-FFF2-40B4-BE49-F238E27FC236}">
                <a16:creationId xmlns:a16="http://schemas.microsoft.com/office/drawing/2014/main" id="{F757D218-D834-454B-9AFA-2546F976A0B3}"/>
              </a:ext>
            </a:extLst>
          </p:cNvPr>
          <p:cNvSpPr/>
          <p:nvPr/>
        </p:nvSpPr>
        <p:spPr>
          <a:xfrm>
            <a:off x="5486698" y="1891163"/>
            <a:ext cx="4635257" cy="1005821"/>
          </a:xfrm>
          <a:prstGeom prst="wedgeRoundRectCallout">
            <a:avLst>
              <a:gd name="adj1" fmla="val -44346"/>
              <a:gd name="adj2" fmla="val 10149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Whenever sentences of the form </a:t>
            </a:r>
            <a:r>
              <a:rPr lang="el-GR" sz="2500" b="1" dirty="0">
                <a:ea typeface="Open Sans"/>
                <a:cs typeface="Open Sans"/>
                <a:sym typeface="Open Sans"/>
              </a:rPr>
              <a:t>𝛂⟹β</a:t>
            </a:r>
            <a:r>
              <a:rPr lang="en-US" sz="2500" b="1" dirty="0">
                <a:ea typeface="Open Sans"/>
                <a:cs typeface="Open Sans"/>
                <a:sym typeface="Open Sans"/>
              </a:rPr>
              <a:t> and</a:t>
            </a:r>
            <a:r>
              <a:rPr lang="el-GR" sz="2500" b="1" dirty="0">
                <a:ea typeface="Open Sans"/>
                <a:cs typeface="Open Sans"/>
                <a:sym typeface="Open Sans"/>
              </a:rPr>
              <a:t> 𝛂</a:t>
            </a:r>
            <a:r>
              <a:rPr lang="en-US" sz="2500" b="1" dirty="0">
                <a:ea typeface="Open Sans"/>
                <a:cs typeface="Open Sans"/>
                <a:sym typeface="Open Sans"/>
              </a:rPr>
              <a:t> are given…</a:t>
            </a:r>
            <a:endParaRPr lang="el-GR" sz="2500" b="1" dirty="0">
              <a:ea typeface="Open Sans"/>
              <a:cs typeface="Open Sans"/>
              <a:sym typeface="Open Sans"/>
            </a:endParaRPr>
          </a:p>
        </p:txBody>
      </p:sp>
      <p:sp>
        <p:nvSpPr>
          <p:cNvPr id="9" name="Google Shape;75;g92b3bf485b_0_0">
            <a:extLst>
              <a:ext uri="{FF2B5EF4-FFF2-40B4-BE49-F238E27FC236}">
                <a16:creationId xmlns:a16="http://schemas.microsoft.com/office/drawing/2014/main" id="{F85A32C5-5FFD-F942-826A-BE98923F5286}"/>
              </a:ext>
            </a:extLst>
          </p:cNvPr>
          <p:cNvSpPr/>
          <p:nvPr/>
        </p:nvSpPr>
        <p:spPr>
          <a:xfrm>
            <a:off x="5657472" y="4782868"/>
            <a:ext cx="4118295" cy="726585"/>
          </a:xfrm>
          <a:prstGeom prst="wedgeRoundRectCallout">
            <a:avLst>
              <a:gd name="adj1" fmla="val -47368"/>
              <a:gd name="adj2" fmla="val -110693"/>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…then the sentence </a:t>
            </a:r>
            <a:r>
              <a:rPr lang="el-GR" sz="2500" b="1" dirty="0">
                <a:ea typeface="Open Sans"/>
                <a:cs typeface="Open Sans"/>
                <a:sym typeface="Open Sans"/>
              </a:rPr>
              <a:t>β</a:t>
            </a:r>
            <a:r>
              <a:rPr lang="en-US" sz="2500" b="1" dirty="0">
                <a:ea typeface="Open Sans"/>
                <a:cs typeface="Open Sans"/>
                <a:sym typeface="Open Sans"/>
              </a:rPr>
              <a:t> can be inferred. </a:t>
            </a:r>
            <a:endParaRPr lang="en-US" sz="2500" b="1" dirty="0">
              <a:latin typeface="Open Sans"/>
              <a:ea typeface="Open Sans"/>
              <a:cs typeface="Open Sans"/>
              <a:sym typeface="Open Sans"/>
            </a:endParaRPr>
          </a:p>
        </p:txBody>
      </p:sp>
    </p:spTree>
    <p:extLst>
      <p:ext uri="{BB962C8B-B14F-4D97-AF65-F5344CB8AC3E}">
        <p14:creationId xmlns:p14="http://schemas.microsoft.com/office/powerpoint/2010/main" val="344109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4E6E6-AA0C-584B-9ECE-83143305B369}"/>
              </a:ext>
            </a:extLst>
          </p:cNvPr>
          <p:cNvSpPr>
            <a:spLocks noGrp="1"/>
          </p:cNvSpPr>
          <p:nvPr>
            <p:ph type="title"/>
          </p:nvPr>
        </p:nvSpPr>
        <p:spPr/>
        <p:txBody>
          <a:bodyPr/>
          <a:lstStyle/>
          <a:p>
            <a:r>
              <a:rPr lang="en-US" dirty="0"/>
              <a:t>Inference Rules</a:t>
            </a:r>
          </a:p>
        </p:txBody>
      </p:sp>
      <p:sp>
        <p:nvSpPr>
          <p:cNvPr id="39" name="Rectangle 38">
            <a:extLst>
              <a:ext uri="{FF2B5EF4-FFF2-40B4-BE49-F238E27FC236}">
                <a16:creationId xmlns:a16="http://schemas.microsoft.com/office/drawing/2014/main" id="{24BDDE81-494E-8346-9465-487214F2E6B8}"/>
              </a:ext>
            </a:extLst>
          </p:cNvPr>
          <p:cNvSpPr/>
          <p:nvPr/>
        </p:nvSpPr>
        <p:spPr>
          <a:xfrm>
            <a:off x="1246293" y="1616841"/>
            <a:ext cx="2063385" cy="1323439"/>
          </a:xfrm>
          <a:prstGeom prst="rect">
            <a:avLst/>
          </a:prstGeom>
        </p:spPr>
        <p:txBody>
          <a:bodyPr wrap="none">
            <a:spAutoFit/>
          </a:bodyPr>
          <a:lstStyle/>
          <a:p>
            <a:pPr algn="ctr"/>
            <a:r>
              <a:rPr lang="en-US" sz="4000" u="sng" dirty="0"/>
              <a:t>𝛂⟹</a:t>
            </a:r>
            <a:r>
              <a:rPr lang="en-US" sz="4000" b="1" u="sng" dirty="0"/>
              <a:t>β, </a:t>
            </a:r>
            <a:r>
              <a:rPr lang="en-US" sz="4000" u="sng" dirty="0"/>
              <a:t>𝛂</a:t>
            </a:r>
          </a:p>
          <a:p>
            <a:pPr algn="ctr"/>
            <a:r>
              <a:rPr lang="en-US" sz="4000" b="1" dirty="0"/>
              <a:t>β</a:t>
            </a:r>
          </a:p>
        </p:txBody>
      </p:sp>
      <p:sp>
        <p:nvSpPr>
          <p:cNvPr id="40" name="Rectangle 39">
            <a:extLst>
              <a:ext uri="{FF2B5EF4-FFF2-40B4-BE49-F238E27FC236}">
                <a16:creationId xmlns:a16="http://schemas.microsoft.com/office/drawing/2014/main" id="{73151AE2-D12B-6743-85B2-443234389C4C}"/>
              </a:ext>
            </a:extLst>
          </p:cNvPr>
          <p:cNvSpPr/>
          <p:nvPr/>
        </p:nvSpPr>
        <p:spPr>
          <a:xfrm>
            <a:off x="1493828" y="3593606"/>
            <a:ext cx="1191352" cy="1323439"/>
          </a:xfrm>
          <a:prstGeom prst="rect">
            <a:avLst/>
          </a:prstGeom>
        </p:spPr>
        <p:txBody>
          <a:bodyPr wrap="none">
            <a:spAutoFit/>
          </a:bodyPr>
          <a:lstStyle/>
          <a:p>
            <a:pPr algn="ctr"/>
            <a:r>
              <a:rPr lang="en-US" sz="4000" u="sng" dirty="0"/>
              <a:t>𝛂⋀</a:t>
            </a:r>
            <a:r>
              <a:rPr lang="en-US" sz="4000" b="1" u="sng" dirty="0"/>
              <a:t>β</a:t>
            </a:r>
            <a:endParaRPr lang="en-US" sz="4000" u="sng" dirty="0"/>
          </a:p>
          <a:p>
            <a:pPr algn="ctr"/>
            <a:r>
              <a:rPr lang="en-US" sz="4000" dirty="0"/>
              <a:t>𝛂</a:t>
            </a:r>
            <a:endParaRPr lang="en-US" sz="4000" b="1" dirty="0"/>
          </a:p>
        </p:txBody>
      </p:sp>
      <p:sp>
        <p:nvSpPr>
          <p:cNvPr id="43" name="Rectangle 42">
            <a:extLst>
              <a:ext uri="{FF2B5EF4-FFF2-40B4-BE49-F238E27FC236}">
                <a16:creationId xmlns:a16="http://schemas.microsoft.com/office/drawing/2014/main" id="{5D56C783-B8DC-594B-A3FE-68FDCC323431}"/>
              </a:ext>
            </a:extLst>
          </p:cNvPr>
          <p:cNvSpPr/>
          <p:nvPr/>
        </p:nvSpPr>
        <p:spPr>
          <a:xfrm>
            <a:off x="5604489" y="1617640"/>
            <a:ext cx="4514377" cy="1323439"/>
          </a:xfrm>
          <a:prstGeom prst="rect">
            <a:avLst/>
          </a:prstGeom>
        </p:spPr>
        <p:txBody>
          <a:bodyPr wrap="none">
            <a:spAutoFit/>
          </a:bodyPr>
          <a:lstStyle/>
          <a:p>
            <a:pPr algn="ctr"/>
            <a:r>
              <a:rPr lang="en-US" sz="4000" u="sng" dirty="0"/>
              <a:t>𝛂 ⇔ </a:t>
            </a:r>
            <a:r>
              <a:rPr lang="en-US" sz="4000" b="1" u="sng" dirty="0"/>
              <a:t>β</a:t>
            </a:r>
            <a:endParaRPr lang="en-US" sz="4000" dirty="0"/>
          </a:p>
          <a:p>
            <a:pPr algn="ctr"/>
            <a:r>
              <a:rPr lang="en-US" sz="4000" dirty="0"/>
              <a:t>(𝛂</a:t>
            </a:r>
            <a:r>
              <a:rPr lang="en-US" sz="4000" b="1" dirty="0"/>
              <a:t> </a:t>
            </a:r>
            <a:r>
              <a:rPr lang="en-US" sz="4000" dirty="0"/>
              <a:t>⟹ </a:t>
            </a:r>
            <a:r>
              <a:rPr lang="en-US" sz="4000" b="1" dirty="0"/>
              <a:t>β)</a:t>
            </a:r>
            <a:r>
              <a:rPr lang="en-US" sz="4000" dirty="0"/>
              <a:t> ⋀ (</a:t>
            </a:r>
            <a:r>
              <a:rPr lang="en-US" sz="4000" b="1" dirty="0"/>
              <a:t>β </a:t>
            </a:r>
            <a:r>
              <a:rPr lang="en-US" sz="4000" dirty="0"/>
              <a:t>⟹ 𝛂</a:t>
            </a:r>
            <a:r>
              <a:rPr lang="en-US" sz="4000" b="1" dirty="0"/>
              <a:t>)</a:t>
            </a:r>
          </a:p>
        </p:txBody>
      </p:sp>
      <p:sp>
        <p:nvSpPr>
          <p:cNvPr id="3" name="Rectangle 2">
            <a:extLst>
              <a:ext uri="{FF2B5EF4-FFF2-40B4-BE49-F238E27FC236}">
                <a16:creationId xmlns:a16="http://schemas.microsoft.com/office/drawing/2014/main" id="{78E84C35-4F4F-1548-A166-7F41376EE1B9}"/>
              </a:ext>
            </a:extLst>
          </p:cNvPr>
          <p:cNvSpPr/>
          <p:nvPr/>
        </p:nvSpPr>
        <p:spPr>
          <a:xfrm>
            <a:off x="838200" y="1137177"/>
            <a:ext cx="1846980" cy="369332"/>
          </a:xfrm>
          <a:prstGeom prst="rect">
            <a:avLst/>
          </a:prstGeom>
        </p:spPr>
        <p:txBody>
          <a:bodyPr wrap="none">
            <a:spAutoFit/>
          </a:bodyPr>
          <a:lstStyle/>
          <a:p>
            <a:r>
              <a:rPr lang="en-US" dirty="0"/>
              <a:t>Modus Ponens:</a:t>
            </a:r>
          </a:p>
        </p:txBody>
      </p:sp>
      <p:sp>
        <p:nvSpPr>
          <p:cNvPr id="11" name="Rectangle 10">
            <a:extLst>
              <a:ext uri="{FF2B5EF4-FFF2-40B4-BE49-F238E27FC236}">
                <a16:creationId xmlns:a16="http://schemas.microsoft.com/office/drawing/2014/main" id="{9D8C3550-456F-FB42-9234-B469F550B500}"/>
              </a:ext>
            </a:extLst>
          </p:cNvPr>
          <p:cNvSpPr/>
          <p:nvPr/>
        </p:nvSpPr>
        <p:spPr>
          <a:xfrm>
            <a:off x="848529" y="3082277"/>
            <a:ext cx="1938351" cy="369332"/>
          </a:xfrm>
          <a:prstGeom prst="rect">
            <a:avLst/>
          </a:prstGeom>
        </p:spPr>
        <p:txBody>
          <a:bodyPr wrap="none">
            <a:spAutoFit/>
          </a:bodyPr>
          <a:lstStyle/>
          <a:p>
            <a:r>
              <a:rPr lang="en-US" dirty="0"/>
              <a:t>And Elimination:</a:t>
            </a:r>
          </a:p>
        </p:txBody>
      </p:sp>
      <p:sp>
        <p:nvSpPr>
          <p:cNvPr id="12" name="Rectangle 11">
            <a:extLst>
              <a:ext uri="{FF2B5EF4-FFF2-40B4-BE49-F238E27FC236}">
                <a16:creationId xmlns:a16="http://schemas.microsoft.com/office/drawing/2014/main" id="{2B366F8A-977D-0D4D-9142-C0233D846314}"/>
              </a:ext>
            </a:extLst>
          </p:cNvPr>
          <p:cNvSpPr/>
          <p:nvPr/>
        </p:nvSpPr>
        <p:spPr>
          <a:xfrm>
            <a:off x="5604490" y="3593605"/>
            <a:ext cx="4514376" cy="1323439"/>
          </a:xfrm>
          <a:prstGeom prst="rect">
            <a:avLst/>
          </a:prstGeom>
        </p:spPr>
        <p:txBody>
          <a:bodyPr wrap="none">
            <a:spAutoFit/>
          </a:bodyPr>
          <a:lstStyle/>
          <a:p>
            <a:pPr algn="ctr"/>
            <a:r>
              <a:rPr lang="en-US" sz="4000" u="sng" dirty="0"/>
              <a:t>(𝛂</a:t>
            </a:r>
            <a:r>
              <a:rPr lang="en-US" sz="4000" b="1" u="sng" dirty="0"/>
              <a:t> </a:t>
            </a:r>
            <a:r>
              <a:rPr lang="en-US" sz="4000" u="sng" dirty="0"/>
              <a:t>⟹ </a:t>
            </a:r>
            <a:r>
              <a:rPr lang="en-US" sz="4000" b="1" u="sng" dirty="0"/>
              <a:t>β)</a:t>
            </a:r>
            <a:r>
              <a:rPr lang="en-US" sz="4000" u="sng" dirty="0"/>
              <a:t> ⋀ (</a:t>
            </a:r>
            <a:r>
              <a:rPr lang="en-US" sz="4000" b="1" u="sng" dirty="0"/>
              <a:t>β </a:t>
            </a:r>
            <a:r>
              <a:rPr lang="en-US" sz="4000" u="sng" dirty="0"/>
              <a:t>⟹ 𝛂</a:t>
            </a:r>
            <a:r>
              <a:rPr lang="en-US" sz="4000" b="1" u="sng" dirty="0"/>
              <a:t>)</a:t>
            </a:r>
          </a:p>
          <a:p>
            <a:pPr algn="ctr"/>
            <a:r>
              <a:rPr lang="en-US" sz="4000" dirty="0"/>
              <a:t>𝛂 ⇔ </a:t>
            </a:r>
            <a:r>
              <a:rPr lang="en-US" sz="4000" b="1" dirty="0"/>
              <a:t>β</a:t>
            </a:r>
            <a:endParaRPr lang="en-US" sz="4000" dirty="0"/>
          </a:p>
        </p:txBody>
      </p:sp>
      <p:sp>
        <p:nvSpPr>
          <p:cNvPr id="13" name="Rectangle 12">
            <a:extLst>
              <a:ext uri="{FF2B5EF4-FFF2-40B4-BE49-F238E27FC236}">
                <a16:creationId xmlns:a16="http://schemas.microsoft.com/office/drawing/2014/main" id="{FB004C85-F0A5-6147-B5F5-115066F3E097}"/>
              </a:ext>
            </a:extLst>
          </p:cNvPr>
          <p:cNvSpPr/>
          <p:nvPr/>
        </p:nvSpPr>
        <p:spPr>
          <a:xfrm>
            <a:off x="5604491" y="1137177"/>
            <a:ext cx="2912977" cy="369332"/>
          </a:xfrm>
          <a:prstGeom prst="rect">
            <a:avLst/>
          </a:prstGeom>
        </p:spPr>
        <p:txBody>
          <a:bodyPr wrap="none">
            <a:spAutoFit/>
          </a:bodyPr>
          <a:lstStyle/>
          <a:p>
            <a:r>
              <a:rPr lang="en-US" dirty="0"/>
              <a:t>Biconditional Elimination:</a:t>
            </a:r>
          </a:p>
        </p:txBody>
      </p:sp>
      <p:sp>
        <p:nvSpPr>
          <p:cNvPr id="14" name="Rectangle 13">
            <a:extLst>
              <a:ext uri="{FF2B5EF4-FFF2-40B4-BE49-F238E27FC236}">
                <a16:creationId xmlns:a16="http://schemas.microsoft.com/office/drawing/2014/main" id="{EE217C8B-1CF8-A745-B146-CA59CA4E46E2}"/>
              </a:ext>
            </a:extLst>
          </p:cNvPr>
          <p:cNvSpPr/>
          <p:nvPr/>
        </p:nvSpPr>
        <p:spPr>
          <a:xfrm>
            <a:off x="5604490" y="3082277"/>
            <a:ext cx="2912977" cy="369332"/>
          </a:xfrm>
          <a:prstGeom prst="rect">
            <a:avLst/>
          </a:prstGeom>
        </p:spPr>
        <p:txBody>
          <a:bodyPr wrap="none">
            <a:spAutoFit/>
          </a:bodyPr>
          <a:lstStyle/>
          <a:p>
            <a:r>
              <a:rPr lang="en-US" dirty="0"/>
              <a:t>Biconditional Elimination:</a:t>
            </a:r>
          </a:p>
        </p:txBody>
      </p:sp>
      <p:sp>
        <p:nvSpPr>
          <p:cNvPr id="15" name="Rectangle 14">
            <a:extLst>
              <a:ext uri="{FF2B5EF4-FFF2-40B4-BE49-F238E27FC236}">
                <a16:creationId xmlns:a16="http://schemas.microsoft.com/office/drawing/2014/main" id="{0C0A760D-F96F-5947-8C2E-C4D618DC9AF0}"/>
              </a:ext>
            </a:extLst>
          </p:cNvPr>
          <p:cNvSpPr/>
          <p:nvPr/>
        </p:nvSpPr>
        <p:spPr>
          <a:xfrm>
            <a:off x="2044597" y="5722490"/>
            <a:ext cx="7664278" cy="369332"/>
          </a:xfrm>
          <a:prstGeom prst="rect">
            <a:avLst/>
          </a:prstGeom>
        </p:spPr>
        <p:txBody>
          <a:bodyPr wrap="none">
            <a:spAutoFit/>
          </a:bodyPr>
          <a:lstStyle/>
          <a:p>
            <a:r>
              <a:rPr lang="en-US" dirty="0"/>
              <a:t>All of the logical equivalence rules can be re-written as inference rules.</a:t>
            </a:r>
          </a:p>
        </p:txBody>
      </p:sp>
    </p:spTree>
    <p:extLst>
      <p:ext uri="{BB962C8B-B14F-4D97-AF65-F5344CB8AC3E}">
        <p14:creationId xmlns:p14="http://schemas.microsoft.com/office/powerpoint/2010/main" val="217569180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Tree>
    <p:extLst>
      <p:ext uri="{BB962C8B-B14F-4D97-AF65-F5344CB8AC3E}">
        <p14:creationId xmlns:p14="http://schemas.microsoft.com/office/powerpoint/2010/main" val="2348879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itle 1">
            <a:extLst>
              <a:ext uri="{FF2B5EF4-FFF2-40B4-BE49-F238E27FC236}">
                <a16:creationId xmlns:a16="http://schemas.microsoft.com/office/drawing/2014/main" id="{23347836-9326-4DAF-ABE5-62F63E755D9F}"/>
              </a:ext>
            </a:extLst>
          </p:cNvPr>
          <p:cNvSpPr>
            <a:spLocks noGrp="1"/>
          </p:cNvSpPr>
          <p:nvPr>
            <p:ph type="title"/>
          </p:nvPr>
        </p:nvSpPr>
        <p:spPr>
          <a:xfrm>
            <a:off x="399673" y="365125"/>
            <a:ext cx="10954127" cy="772052"/>
          </a:xfrm>
        </p:spPr>
        <p:txBody>
          <a:bodyPr/>
          <a:lstStyle/>
          <a:p>
            <a:r>
              <a:rPr lang="en-US" dirty="0"/>
              <a:t>Hunt the </a:t>
            </a:r>
            <a:r>
              <a:rPr lang="en-US" dirty="0" err="1"/>
              <a:t>Wampas</a:t>
            </a:r>
            <a:endParaRPr lang="en-US" dirty="0"/>
          </a:p>
        </p:txBody>
      </p:sp>
      <p:pic>
        <p:nvPicPr>
          <p:cNvPr id="2050" name="Picture 2">
            <a:extLst>
              <a:ext uri="{FF2B5EF4-FFF2-40B4-BE49-F238E27FC236}">
                <a16:creationId xmlns:a16="http://schemas.microsoft.com/office/drawing/2014/main" id="{A52D00AA-3A74-7A47-A947-2F78A687270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86" r="1" b="1"/>
          <a:stretch/>
        </p:blipFill>
        <p:spPr bwMode="auto">
          <a:xfrm>
            <a:off x="399673" y="1348547"/>
            <a:ext cx="10515600" cy="4793836"/>
          </a:xfrm>
          <a:prstGeom prst="rect">
            <a:avLst/>
          </a:prstGeom>
          <a:solidFill>
            <a:srgbClr val="FFFFFF"/>
          </a:solidFill>
        </p:spPr>
      </p:pic>
    </p:spTree>
    <p:extLst>
      <p:ext uri="{BB962C8B-B14F-4D97-AF65-F5344CB8AC3E}">
        <p14:creationId xmlns:p14="http://schemas.microsoft.com/office/powerpoint/2010/main" val="317875561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126" name="Rectangle 125">
            <a:extLst>
              <a:ext uri="{FF2B5EF4-FFF2-40B4-BE49-F238E27FC236}">
                <a16:creationId xmlns:a16="http://schemas.microsoft.com/office/drawing/2014/main" id="{B345BD70-D600-AB40-8142-939F4E33D3E5}"/>
              </a:ext>
            </a:extLst>
          </p:cNvPr>
          <p:cNvSpPr/>
          <p:nvPr/>
        </p:nvSpPr>
        <p:spPr>
          <a:xfrm>
            <a:off x="5604489" y="1617640"/>
            <a:ext cx="4514377" cy="1323439"/>
          </a:xfrm>
          <a:prstGeom prst="rect">
            <a:avLst/>
          </a:prstGeom>
        </p:spPr>
        <p:txBody>
          <a:bodyPr wrap="none">
            <a:spAutoFit/>
          </a:bodyPr>
          <a:lstStyle/>
          <a:p>
            <a:pPr algn="ctr"/>
            <a:r>
              <a:rPr lang="en-US" sz="4000" u="sng" dirty="0"/>
              <a:t>𝛂 ⇔ </a:t>
            </a:r>
            <a:r>
              <a:rPr lang="en-US" sz="4000" b="1" u="sng" dirty="0"/>
              <a:t>β</a:t>
            </a:r>
            <a:endParaRPr lang="en-US" sz="4000" dirty="0"/>
          </a:p>
          <a:p>
            <a:pPr algn="ctr"/>
            <a:r>
              <a:rPr lang="en-US" sz="4000" dirty="0"/>
              <a:t>(𝛂</a:t>
            </a:r>
            <a:r>
              <a:rPr lang="en-US" sz="4000" b="1" dirty="0"/>
              <a:t> </a:t>
            </a:r>
            <a:r>
              <a:rPr lang="en-US" sz="4000" dirty="0"/>
              <a:t>⟹ </a:t>
            </a:r>
            <a:r>
              <a:rPr lang="en-US" sz="4000" b="1" dirty="0"/>
              <a:t>β)</a:t>
            </a:r>
            <a:r>
              <a:rPr lang="en-US" sz="4000" dirty="0"/>
              <a:t> ⋀ (</a:t>
            </a:r>
            <a:r>
              <a:rPr lang="en-US" sz="4000" b="1" dirty="0"/>
              <a:t>β </a:t>
            </a:r>
            <a:r>
              <a:rPr lang="en-US" sz="4000" dirty="0"/>
              <a:t>⟹ 𝛂</a:t>
            </a:r>
            <a:r>
              <a:rPr lang="en-US" sz="4000" b="1" dirty="0"/>
              <a:t>)</a:t>
            </a:r>
          </a:p>
        </p:txBody>
      </p:sp>
      <p:sp>
        <p:nvSpPr>
          <p:cNvPr id="127" name="Rectangle 126">
            <a:extLst>
              <a:ext uri="{FF2B5EF4-FFF2-40B4-BE49-F238E27FC236}">
                <a16:creationId xmlns:a16="http://schemas.microsoft.com/office/drawing/2014/main" id="{8587F1E8-B04A-F549-98F3-0E93D6768695}"/>
              </a:ext>
            </a:extLst>
          </p:cNvPr>
          <p:cNvSpPr/>
          <p:nvPr/>
        </p:nvSpPr>
        <p:spPr>
          <a:xfrm>
            <a:off x="522384" y="3451063"/>
            <a:ext cx="5192447" cy="369332"/>
          </a:xfrm>
          <a:prstGeom prst="rect">
            <a:avLst/>
          </a:prstGeom>
        </p:spPr>
        <p:txBody>
          <a:bodyPr wrap="none">
            <a:spAutoFit/>
          </a:bodyPr>
          <a:lstStyle/>
          <a:p>
            <a:r>
              <a:rPr lang="en-US" dirty="0"/>
              <a:t>Apply biconditional Elimination to R2 to get R6.</a:t>
            </a:r>
          </a:p>
        </p:txBody>
      </p:sp>
      <p:sp>
        <p:nvSpPr>
          <p:cNvPr id="2" name="Rectangle 1">
            <a:extLst>
              <a:ext uri="{FF2B5EF4-FFF2-40B4-BE49-F238E27FC236}">
                <a16:creationId xmlns:a16="http://schemas.microsoft.com/office/drawing/2014/main" id="{EE3A1930-2762-1E46-987E-A0FBD972400F}"/>
              </a:ext>
            </a:extLst>
          </p:cNvPr>
          <p:cNvSpPr/>
          <p:nvPr/>
        </p:nvSpPr>
        <p:spPr>
          <a:xfrm>
            <a:off x="557364" y="3893127"/>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7" name="Rectangle 26">
            <a:extLst>
              <a:ext uri="{FF2B5EF4-FFF2-40B4-BE49-F238E27FC236}">
                <a16:creationId xmlns:a16="http://schemas.microsoft.com/office/drawing/2014/main" id="{89E7D2A2-2A07-1846-A9D6-BFEDB10CA3F9}"/>
              </a:ext>
            </a:extLst>
          </p:cNvPr>
          <p:cNvSpPr/>
          <p:nvPr/>
        </p:nvSpPr>
        <p:spPr>
          <a:xfrm>
            <a:off x="5604491" y="1137177"/>
            <a:ext cx="2912977" cy="369332"/>
          </a:xfrm>
          <a:prstGeom prst="rect">
            <a:avLst/>
          </a:prstGeom>
        </p:spPr>
        <p:txBody>
          <a:bodyPr wrap="none">
            <a:spAutoFit/>
          </a:bodyPr>
          <a:lstStyle/>
          <a:p>
            <a:r>
              <a:rPr lang="en-US" dirty="0"/>
              <a:t>Biconditional Elimination:</a:t>
            </a:r>
          </a:p>
        </p:txBody>
      </p:sp>
      <p:sp>
        <p:nvSpPr>
          <p:cNvPr id="32" name="Google Shape;75;g92b3bf485b_0_0">
            <a:extLst>
              <a:ext uri="{FF2B5EF4-FFF2-40B4-BE49-F238E27FC236}">
                <a16:creationId xmlns:a16="http://schemas.microsoft.com/office/drawing/2014/main" id="{0618709A-0887-BB44-8306-A9A8971ECECE}"/>
              </a:ext>
            </a:extLst>
          </p:cNvPr>
          <p:cNvSpPr/>
          <p:nvPr/>
        </p:nvSpPr>
        <p:spPr>
          <a:xfrm>
            <a:off x="137147" y="4995934"/>
            <a:ext cx="7334631" cy="1796579"/>
          </a:xfrm>
          <a:prstGeom prst="wedgeRoundRectCallout">
            <a:avLst>
              <a:gd name="adj1" fmla="val 6060"/>
              <a:gd name="adj2" fmla="val -88377"/>
              <a:gd name="adj3" fmla="val 0"/>
            </a:avLst>
          </a:prstGeom>
          <a:solidFill>
            <a:srgbClr val="FFAE2B"/>
          </a:solidFill>
          <a:ln>
            <a:noFill/>
          </a:ln>
        </p:spPr>
        <p:txBody>
          <a:bodyPr spcFirstLastPara="1" wrap="square" lIns="91425" tIns="91425" rIns="91425" bIns="91425" anchor="ctr" anchorCtr="0">
            <a:noAutofit/>
          </a:bodyPr>
          <a:lstStyle/>
          <a:p>
            <a:r>
              <a:rPr lang="en-US" sz="2800" b="1" dirty="0"/>
              <a:t>Monotonicity: </a:t>
            </a:r>
            <a:r>
              <a:rPr lang="en-US" sz="2800" dirty="0"/>
              <a:t>if </a:t>
            </a:r>
            <a:r>
              <a:rPr lang="en-US" sz="2800" b="1" dirty="0"/>
              <a:t>KB⊨</a:t>
            </a:r>
            <a:r>
              <a:rPr lang="en-US" sz="2800" dirty="0"/>
              <a:t>𝛂 then </a:t>
            </a:r>
            <a:r>
              <a:rPr lang="en-US" sz="2800" b="1" dirty="0"/>
              <a:t> KB</a:t>
            </a:r>
            <a:r>
              <a:rPr lang="el-GR" sz="2800" b="1" dirty="0"/>
              <a:t> ⋀</a:t>
            </a:r>
            <a:r>
              <a:rPr lang="en-US" sz="2800" b="1" dirty="0"/>
              <a:t> </a:t>
            </a:r>
            <a:r>
              <a:rPr lang="el-GR" sz="2800" b="1" dirty="0"/>
              <a:t>β </a:t>
            </a:r>
            <a:r>
              <a:rPr lang="en-US" sz="2800" b="1" dirty="0"/>
              <a:t>⊨</a:t>
            </a:r>
            <a:r>
              <a:rPr lang="en-US" sz="2800" dirty="0"/>
              <a:t>𝛂</a:t>
            </a:r>
          </a:p>
          <a:p>
            <a:r>
              <a:rPr lang="en-US" sz="2800" dirty="0"/>
              <a:t>We can safely add to the KB, without invalidating anything else that we inferred. </a:t>
            </a:r>
          </a:p>
        </p:txBody>
      </p:sp>
    </p:spTree>
    <p:extLst>
      <p:ext uri="{BB962C8B-B14F-4D97-AF65-F5344CB8AC3E}">
        <p14:creationId xmlns:p14="http://schemas.microsoft.com/office/powerpoint/2010/main" val="14429781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8" name="Rectangle 27">
            <a:extLst>
              <a:ext uri="{FF2B5EF4-FFF2-40B4-BE49-F238E27FC236}">
                <a16:creationId xmlns:a16="http://schemas.microsoft.com/office/drawing/2014/main" id="{27F17ED2-119C-794D-A5DA-E1CD51CDD41F}"/>
              </a:ext>
            </a:extLst>
          </p:cNvPr>
          <p:cNvSpPr/>
          <p:nvPr/>
        </p:nvSpPr>
        <p:spPr>
          <a:xfrm>
            <a:off x="485644" y="4006601"/>
            <a:ext cx="4225837" cy="369332"/>
          </a:xfrm>
          <a:prstGeom prst="rect">
            <a:avLst/>
          </a:prstGeom>
        </p:spPr>
        <p:txBody>
          <a:bodyPr wrap="none">
            <a:spAutoFit/>
          </a:bodyPr>
          <a:lstStyle/>
          <a:p>
            <a:r>
              <a:rPr lang="en-US" dirty="0"/>
              <a:t>Apply And-Elimination to R6 to get R7.</a:t>
            </a:r>
          </a:p>
        </p:txBody>
      </p:sp>
      <p:sp>
        <p:nvSpPr>
          <p:cNvPr id="29" name="Rectangle 28">
            <a:extLst>
              <a:ext uri="{FF2B5EF4-FFF2-40B4-BE49-F238E27FC236}">
                <a16:creationId xmlns:a16="http://schemas.microsoft.com/office/drawing/2014/main" id="{739CCCB2-412E-D445-8C71-D947C538A437}"/>
              </a:ext>
            </a:extLst>
          </p:cNvPr>
          <p:cNvSpPr/>
          <p:nvPr/>
        </p:nvSpPr>
        <p:spPr>
          <a:xfrm>
            <a:off x="6255850" y="1652588"/>
            <a:ext cx="1191352" cy="1323439"/>
          </a:xfrm>
          <a:prstGeom prst="rect">
            <a:avLst/>
          </a:prstGeom>
        </p:spPr>
        <p:txBody>
          <a:bodyPr wrap="none">
            <a:spAutoFit/>
          </a:bodyPr>
          <a:lstStyle/>
          <a:p>
            <a:pPr algn="ctr"/>
            <a:r>
              <a:rPr lang="en-US" sz="4000" u="sng" dirty="0"/>
              <a:t>𝛂⋀</a:t>
            </a:r>
            <a:r>
              <a:rPr lang="en-US" sz="4000" b="1" u="sng" dirty="0"/>
              <a:t>β</a:t>
            </a:r>
            <a:endParaRPr lang="en-US" sz="4000" u="sng" dirty="0"/>
          </a:p>
          <a:p>
            <a:pPr algn="ctr"/>
            <a:r>
              <a:rPr lang="en-US" sz="4000" dirty="0"/>
              <a:t>𝛂</a:t>
            </a:r>
            <a:endParaRPr lang="en-US" sz="4000" b="1" dirty="0"/>
          </a:p>
        </p:txBody>
      </p:sp>
      <p:sp>
        <p:nvSpPr>
          <p:cNvPr id="30" name="Rectangle 29">
            <a:extLst>
              <a:ext uri="{FF2B5EF4-FFF2-40B4-BE49-F238E27FC236}">
                <a16:creationId xmlns:a16="http://schemas.microsoft.com/office/drawing/2014/main" id="{CFEEAFE4-36F1-3B41-A9E1-8F023E5EBA11}"/>
              </a:ext>
            </a:extLst>
          </p:cNvPr>
          <p:cNvSpPr/>
          <p:nvPr/>
        </p:nvSpPr>
        <p:spPr>
          <a:xfrm>
            <a:off x="5610551" y="1141259"/>
            <a:ext cx="1938351" cy="369332"/>
          </a:xfrm>
          <a:prstGeom prst="rect">
            <a:avLst/>
          </a:prstGeom>
        </p:spPr>
        <p:txBody>
          <a:bodyPr wrap="none">
            <a:spAutoFit/>
          </a:bodyPr>
          <a:lstStyle/>
          <a:p>
            <a:r>
              <a:rPr lang="en-US" dirty="0"/>
              <a:t>And Elimination:</a:t>
            </a:r>
          </a:p>
        </p:txBody>
      </p:sp>
      <p:sp>
        <p:nvSpPr>
          <p:cNvPr id="31" name="Rectangle 30">
            <a:extLst>
              <a:ext uri="{FF2B5EF4-FFF2-40B4-BE49-F238E27FC236}">
                <a16:creationId xmlns:a16="http://schemas.microsoft.com/office/drawing/2014/main" id="{5BA7941C-BC27-C940-9894-E3C9A90764CF}"/>
              </a:ext>
            </a:extLst>
          </p:cNvPr>
          <p:cNvSpPr/>
          <p:nvPr/>
        </p:nvSpPr>
        <p:spPr>
          <a:xfrm>
            <a:off x="557364" y="4515192"/>
            <a:ext cx="2571538" cy="369332"/>
          </a:xfrm>
          <a:prstGeom prst="rect">
            <a:avLst/>
          </a:prstGeom>
          <a:solidFill>
            <a:schemeClr val="accent5"/>
          </a:solidFill>
        </p:spPr>
        <p:txBody>
          <a:bodyPr wrap="none">
            <a:spAutoFit/>
          </a:bodyPr>
          <a:lstStyle/>
          <a:p>
            <a:r>
              <a:rPr lang="en-US" dirty="0"/>
              <a:t>R7: (B</a:t>
            </a:r>
            <a:r>
              <a:rPr lang="en-US" baseline="-25000" dirty="0"/>
              <a:t>1,1</a:t>
            </a:r>
            <a:r>
              <a:rPr lang="en-US" dirty="0"/>
              <a:t> ⟹ (P</a:t>
            </a:r>
            <a:r>
              <a:rPr lang="en-US" baseline="-25000" dirty="0"/>
              <a:t>1,2 </a:t>
            </a:r>
            <a:r>
              <a:rPr lang="en-US" dirty="0"/>
              <a:t>⋁ P</a:t>
            </a:r>
            <a:r>
              <a:rPr lang="en-US" baseline="-25000" dirty="0"/>
              <a:t>2,1</a:t>
            </a:r>
            <a:r>
              <a:rPr lang="en-US" dirty="0"/>
              <a:t>))</a:t>
            </a:r>
          </a:p>
        </p:txBody>
      </p:sp>
    </p:spTree>
    <p:extLst>
      <p:ext uri="{BB962C8B-B14F-4D97-AF65-F5344CB8AC3E}">
        <p14:creationId xmlns:p14="http://schemas.microsoft.com/office/powerpoint/2010/main" val="3302735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8" name="Rectangle 27">
            <a:extLst>
              <a:ext uri="{FF2B5EF4-FFF2-40B4-BE49-F238E27FC236}">
                <a16:creationId xmlns:a16="http://schemas.microsoft.com/office/drawing/2014/main" id="{27F17ED2-119C-794D-A5DA-E1CD51CDD41F}"/>
              </a:ext>
            </a:extLst>
          </p:cNvPr>
          <p:cNvSpPr/>
          <p:nvPr/>
        </p:nvSpPr>
        <p:spPr>
          <a:xfrm>
            <a:off x="553216" y="4373175"/>
            <a:ext cx="6740948" cy="369332"/>
          </a:xfrm>
          <a:prstGeom prst="rect">
            <a:avLst/>
          </a:prstGeom>
        </p:spPr>
        <p:txBody>
          <a:bodyPr wrap="none">
            <a:spAutoFit/>
          </a:bodyPr>
          <a:lstStyle/>
          <a:p>
            <a:r>
              <a:rPr lang="en-US" dirty="0"/>
              <a:t>Logical equivalence for contrapositives applied to R7 gives R8.</a:t>
            </a:r>
          </a:p>
        </p:txBody>
      </p:sp>
      <p:sp>
        <p:nvSpPr>
          <p:cNvPr id="29" name="Rectangle 28">
            <a:extLst>
              <a:ext uri="{FF2B5EF4-FFF2-40B4-BE49-F238E27FC236}">
                <a16:creationId xmlns:a16="http://schemas.microsoft.com/office/drawing/2014/main" id="{739CCCB2-412E-D445-8C71-D947C538A437}"/>
              </a:ext>
            </a:extLst>
          </p:cNvPr>
          <p:cNvSpPr/>
          <p:nvPr/>
        </p:nvSpPr>
        <p:spPr>
          <a:xfrm>
            <a:off x="5420685" y="1652588"/>
            <a:ext cx="2861681" cy="1323439"/>
          </a:xfrm>
          <a:prstGeom prst="rect">
            <a:avLst/>
          </a:prstGeom>
        </p:spPr>
        <p:txBody>
          <a:bodyPr wrap="none">
            <a:spAutoFit/>
          </a:bodyPr>
          <a:lstStyle/>
          <a:p>
            <a:pPr algn="ctr"/>
            <a:r>
              <a:rPr lang="el-GR" sz="4000" u="sng" dirty="0"/>
              <a:t>(𝛂 ⟹ β)</a:t>
            </a:r>
          </a:p>
          <a:p>
            <a:pPr algn="ctr"/>
            <a:r>
              <a:rPr lang="el-GR" sz="4000" dirty="0"/>
              <a:t>(¬ β ⟹ ¬ 𝛂)</a:t>
            </a:r>
          </a:p>
        </p:txBody>
      </p:sp>
      <p:sp>
        <p:nvSpPr>
          <p:cNvPr id="30" name="Rectangle 29">
            <a:extLst>
              <a:ext uri="{FF2B5EF4-FFF2-40B4-BE49-F238E27FC236}">
                <a16:creationId xmlns:a16="http://schemas.microsoft.com/office/drawing/2014/main" id="{CFEEAFE4-36F1-3B41-A9E1-8F023E5EBA11}"/>
              </a:ext>
            </a:extLst>
          </p:cNvPr>
          <p:cNvSpPr/>
          <p:nvPr/>
        </p:nvSpPr>
        <p:spPr>
          <a:xfrm>
            <a:off x="5610551" y="1141259"/>
            <a:ext cx="4458272" cy="369332"/>
          </a:xfrm>
          <a:prstGeom prst="rect">
            <a:avLst/>
          </a:prstGeom>
        </p:spPr>
        <p:txBody>
          <a:bodyPr wrap="none">
            <a:spAutoFit/>
          </a:bodyPr>
          <a:lstStyle/>
          <a:p>
            <a:r>
              <a:rPr lang="en-US" dirty="0"/>
              <a:t>Logical equivalence for contrapositives:</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888753"/>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Tree>
    <p:extLst>
      <p:ext uri="{BB962C8B-B14F-4D97-AF65-F5344CB8AC3E}">
        <p14:creationId xmlns:p14="http://schemas.microsoft.com/office/powerpoint/2010/main" val="1165814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8" name="Rectangle 27">
            <a:extLst>
              <a:ext uri="{FF2B5EF4-FFF2-40B4-BE49-F238E27FC236}">
                <a16:creationId xmlns:a16="http://schemas.microsoft.com/office/drawing/2014/main" id="{27F17ED2-119C-794D-A5DA-E1CD51CDD41F}"/>
              </a:ext>
            </a:extLst>
          </p:cNvPr>
          <p:cNvSpPr/>
          <p:nvPr/>
        </p:nvSpPr>
        <p:spPr>
          <a:xfrm>
            <a:off x="553216" y="4812463"/>
            <a:ext cx="4663456" cy="369332"/>
          </a:xfrm>
          <a:prstGeom prst="rect">
            <a:avLst/>
          </a:prstGeom>
        </p:spPr>
        <p:txBody>
          <a:bodyPr wrap="none">
            <a:spAutoFit/>
          </a:bodyPr>
          <a:lstStyle/>
          <a:p>
            <a:r>
              <a:rPr lang="en-US" dirty="0"/>
              <a:t>Apply Modus Ponens  to R4 and R8 to get:</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323256"/>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
        <p:nvSpPr>
          <p:cNvPr id="33" name="Rectangle 32">
            <a:extLst>
              <a:ext uri="{FF2B5EF4-FFF2-40B4-BE49-F238E27FC236}">
                <a16:creationId xmlns:a16="http://schemas.microsoft.com/office/drawing/2014/main" id="{D19061CB-EEA2-4447-A868-7A0C876F1051}"/>
              </a:ext>
            </a:extLst>
          </p:cNvPr>
          <p:cNvSpPr/>
          <p:nvPr/>
        </p:nvSpPr>
        <p:spPr>
          <a:xfrm>
            <a:off x="6039282" y="1632001"/>
            <a:ext cx="2063385" cy="1323439"/>
          </a:xfrm>
          <a:prstGeom prst="rect">
            <a:avLst/>
          </a:prstGeom>
        </p:spPr>
        <p:txBody>
          <a:bodyPr wrap="none">
            <a:spAutoFit/>
          </a:bodyPr>
          <a:lstStyle/>
          <a:p>
            <a:pPr algn="ctr"/>
            <a:r>
              <a:rPr lang="en-US" sz="4000" u="sng" dirty="0"/>
              <a:t>𝛂⟹</a:t>
            </a:r>
            <a:r>
              <a:rPr lang="en-US" sz="4000" b="1" u="sng" dirty="0"/>
              <a:t>β, </a:t>
            </a:r>
            <a:r>
              <a:rPr lang="en-US" sz="4000" u="sng" dirty="0"/>
              <a:t>𝛂</a:t>
            </a:r>
          </a:p>
          <a:p>
            <a:pPr algn="ctr"/>
            <a:r>
              <a:rPr lang="en-US" sz="4000" b="1" dirty="0"/>
              <a:t>β</a:t>
            </a:r>
          </a:p>
        </p:txBody>
      </p:sp>
      <p:sp>
        <p:nvSpPr>
          <p:cNvPr id="34" name="Rectangle 33">
            <a:extLst>
              <a:ext uri="{FF2B5EF4-FFF2-40B4-BE49-F238E27FC236}">
                <a16:creationId xmlns:a16="http://schemas.microsoft.com/office/drawing/2014/main" id="{AF96CD72-00BD-9A49-B0AC-5E1B804BD01C}"/>
              </a:ext>
            </a:extLst>
          </p:cNvPr>
          <p:cNvSpPr/>
          <p:nvPr/>
        </p:nvSpPr>
        <p:spPr>
          <a:xfrm>
            <a:off x="5631189" y="1152337"/>
            <a:ext cx="1846980" cy="369332"/>
          </a:xfrm>
          <a:prstGeom prst="rect">
            <a:avLst/>
          </a:prstGeom>
        </p:spPr>
        <p:txBody>
          <a:bodyPr wrap="none">
            <a:spAutoFit/>
          </a:bodyPr>
          <a:lstStyle/>
          <a:p>
            <a:r>
              <a:rPr lang="en-US" dirty="0"/>
              <a:t>Modus Ponens:</a:t>
            </a:r>
          </a:p>
        </p:txBody>
      </p:sp>
      <p:sp>
        <p:nvSpPr>
          <p:cNvPr id="35" name="Rectangle 34">
            <a:extLst>
              <a:ext uri="{FF2B5EF4-FFF2-40B4-BE49-F238E27FC236}">
                <a16:creationId xmlns:a16="http://schemas.microsoft.com/office/drawing/2014/main" id="{BCB793CF-B09B-9E42-AA32-53381F4C3F2D}"/>
              </a:ext>
            </a:extLst>
          </p:cNvPr>
          <p:cNvSpPr/>
          <p:nvPr/>
        </p:nvSpPr>
        <p:spPr>
          <a:xfrm>
            <a:off x="593170" y="5326177"/>
            <a:ext cx="1938351" cy="369332"/>
          </a:xfrm>
          <a:prstGeom prst="rect">
            <a:avLst/>
          </a:prstGeom>
          <a:solidFill>
            <a:schemeClr val="accent5"/>
          </a:solidFill>
        </p:spPr>
        <p:txBody>
          <a:bodyPr wrap="none">
            <a:spAutoFit/>
          </a:bodyPr>
          <a:lstStyle/>
          <a:p>
            <a:r>
              <a:rPr lang="en-US" dirty="0"/>
              <a:t>R9: ¬ (P</a:t>
            </a:r>
            <a:r>
              <a:rPr lang="en-US" baseline="-25000" dirty="0"/>
              <a:t>1,2 </a:t>
            </a:r>
            <a:r>
              <a:rPr lang="en-US" dirty="0"/>
              <a:t>⋁ P</a:t>
            </a:r>
            <a:r>
              <a:rPr lang="en-US" baseline="-25000" dirty="0"/>
              <a:t>2,1</a:t>
            </a:r>
            <a:r>
              <a:rPr lang="en-US" dirty="0"/>
              <a:t>))</a:t>
            </a:r>
          </a:p>
        </p:txBody>
      </p:sp>
    </p:spTree>
    <p:extLst>
      <p:ext uri="{BB962C8B-B14F-4D97-AF65-F5344CB8AC3E}">
        <p14:creationId xmlns:p14="http://schemas.microsoft.com/office/powerpoint/2010/main" val="33077991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57" name="Group 256">
            <a:extLst>
              <a:ext uri="{FF2B5EF4-FFF2-40B4-BE49-F238E27FC236}">
                <a16:creationId xmlns:a16="http://schemas.microsoft.com/office/drawing/2014/main" id="{77BD1F92-A339-874F-B11B-1ED58D4D8CAC}"/>
              </a:ext>
            </a:extLst>
          </p:cNvPr>
          <p:cNvGrpSpPr/>
          <p:nvPr/>
        </p:nvGrpSpPr>
        <p:grpSpPr>
          <a:xfrm>
            <a:off x="7492478" y="3750743"/>
            <a:ext cx="6046375" cy="3239019"/>
            <a:chOff x="183687" y="3204667"/>
            <a:chExt cx="6046375" cy="3239019"/>
          </a:xfrm>
        </p:grpSpPr>
        <p:grpSp>
          <p:nvGrpSpPr>
            <p:cNvPr id="148" name="Group 147">
              <a:extLst>
                <a:ext uri="{FF2B5EF4-FFF2-40B4-BE49-F238E27FC236}">
                  <a16:creationId xmlns:a16="http://schemas.microsoft.com/office/drawing/2014/main" id="{BD51F7C8-605B-2645-9826-33BB6C7F0189}"/>
                </a:ext>
              </a:extLst>
            </p:cNvPr>
            <p:cNvGrpSpPr/>
            <p:nvPr/>
          </p:nvGrpSpPr>
          <p:grpSpPr>
            <a:xfrm>
              <a:off x="489284" y="3204667"/>
              <a:ext cx="5740778" cy="2849494"/>
              <a:chOff x="6288506" y="3192636"/>
              <a:chExt cx="5740778" cy="2849494"/>
            </a:xfrm>
          </p:grpSpPr>
          <p:grpSp>
            <p:nvGrpSpPr>
              <p:cNvPr id="7" name="Group 6">
                <a:extLst>
                  <a:ext uri="{FF2B5EF4-FFF2-40B4-BE49-F238E27FC236}">
                    <a16:creationId xmlns:a16="http://schemas.microsoft.com/office/drawing/2014/main" id="{52137039-F2B5-5C4C-9A8B-BE501BE2FCD6}"/>
                  </a:ext>
                </a:extLst>
              </p:cNvPr>
              <p:cNvGrpSpPr/>
              <p:nvPr/>
            </p:nvGrpSpPr>
            <p:grpSpPr>
              <a:xfrm>
                <a:off x="6288506" y="3192636"/>
                <a:ext cx="5740778" cy="2849494"/>
                <a:chOff x="6456556" y="3401122"/>
                <a:chExt cx="4143414" cy="2056626"/>
              </a:xfrm>
            </p:grpSpPr>
            <p:sp>
              <p:nvSpPr>
                <p:cNvPr id="62" name="TextBox 61">
                  <a:extLst>
                    <a:ext uri="{FF2B5EF4-FFF2-40B4-BE49-F238E27FC236}">
                      <a16:creationId xmlns:a16="http://schemas.microsoft.com/office/drawing/2014/main" id="{D4420D9B-546C-2440-AFB1-179FFAB3E4E9}"/>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68" name="Rectangle 67">
                  <a:extLst>
                    <a:ext uri="{FF2B5EF4-FFF2-40B4-BE49-F238E27FC236}">
                      <a16:creationId xmlns:a16="http://schemas.microsoft.com/office/drawing/2014/main" id="{1DF6B664-38EC-FD4B-ADE2-F07C77B3BF94}"/>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71" name="Rectangle 70">
                  <a:extLst>
                    <a:ext uri="{FF2B5EF4-FFF2-40B4-BE49-F238E27FC236}">
                      <a16:creationId xmlns:a16="http://schemas.microsoft.com/office/drawing/2014/main" id="{99EF561D-A951-2A48-AF71-A240791FC4ED}"/>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Rectangle 71">
                  <a:extLst>
                    <a:ext uri="{FF2B5EF4-FFF2-40B4-BE49-F238E27FC236}">
                      <a16:creationId xmlns:a16="http://schemas.microsoft.com/office/drawing/2014/main" id="{662DB23C-A75A-8F4E-AFB9-A242B9F4A80F}"/>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73" name="Rectangle 72">
                  <a:extLst>
                    <a:ext uri="{FF2B5EF4-FFF2-40B4-BE49-F238E27FC236}">
                      <a16:creationId xmlns:a16="http://schemas.microsoft.com/office/drawing/2014/main" id="{DA39EF39-2493-114B-8F3E-C1688BAFA6E7}"/>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44" name="Rectangle 143">
                <a:extLst>
                  <a:ext uri="{FF2B5EF4-FFF2-40B4-BE49-F238E27FC236}">
                    <a16:creationId xmlns:a16="http://schemas.microsoft.com/office/drawing/2014/main" id="{6BBFDEB4-F000-794E-8553-FB3FC4C64382}"/>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145" name="Freeform 144">
                <a:extLst>
                  <a:ext uri="{FF2B5EF4-FFF2-40B4-BE49-F238E27FC236}">
                    <a16:creationId xmlns:a16="http://schemas.microsoft.com/office/drawing/2014/main" id="{BFA1FECC-9C74-F946-B5F1-0ADBB5FF1225}"/>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145">
                <a:extLst>
                  <a:ext uri="{FF2B5EF4-FFF2-40B4-BE49-F238E27FC236}">
                    <a16:creationId xmlns:a16="http://schemas.microsoft.com/office/drawing/2014/main" id="{D3D33DA3-D13D-9242-B494-65C7EDC84C52}"/>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6" name="Group 255">
              <a:extLst>
                <a:ext uri="{FF2B5EF4-FFF2-40B4-BE49-F238E27FC236}">
                  <a16:creationId xmlns:a16="http://schemas.microsoft.com/office/drawing/2014/main" id="{D4D62112-EB47-054C-AA66-52B71FB810DF}"/>
                </a:ext>
              </a:extLst>
            </p:cNvPr>
            <p:cNvGrpSpPr/>
            <p:nvPr/>
          </p:nvGrpSpPr>
          <p:grpSpPr>
            <a:xfrm>
              <a:off x="183687" y="3897055"/>
              <a:ext cx="3644964" cy="2546631"/>
              <a:chOff x="5925264" y="3875790"/>
              <a:chExt cx="3644964" cy="2546631"/>
            </a:xfrm>
          </p:grpSpPr>
          <p:sp>
            <p:nvSpPr>
              <p:cNvPr id="251" name="TextBox 250">
                <a:extLst>
                  <a:ext uri="{FF2B5EF4-FFF2-40B4-BE49-F238E27FC236}">
                    <a16:creationId xmlns:a16="http://schemas.microsoft.com/office/drawing/2014/main" id="{FC4FA9BC-5FC2-6647-9CBF-50CB9A82E774}"/>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252" name="TextBox 251">
                <a:extLst>
                  <a:ext uri="{FF2B5EF4-FFF2-40B4-BE49-F238E27FC236}">
                    <a16:creationId xmlns:a16="http://schemas.microsoft.com/office/drawing/2014/main" id="{2B8761F7-6D94-CB4C-8F8C-11572E4F2E4C}"/>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253" name="TextBox 252">
                <a:extLst>
                  <a:ext uri="{FF2B5EF4-FFF2-40B4-BE49-F238E27FC236}">
                    <a16:creationId xmlns:a16="http://schemas.microsoft.com/office/drawing/2014/main" id="{CA22E7E6-7000-2648-A545-ECDF360CAE4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254" name="TextBox 253">
                <a:extLst>
                  <a:ext uri="{FF2B5EF4-FFF2-40B4-BE49-F238E27FC236}">
                    <a16:creationId xmlns:a16="http://schemas.microsoft.com/office/drawing/2014/main" id="{B866CB60-E8FA-7147-B8B9-9F6EEB380D84}"/>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255" name="TextBox 254">
                <a:extLst>
                  <a:ext uri="{FF2B5EF4-FFF2-40B4-BE49-F238E27FC236}">
                    <a16:creationId xmlns:a16="http://schemas.microsoft.com/office/drawing/2014/main" id="{1909756A-CD98-BA43-A2D2-3ED5FD6321C1}"/>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8" name="Rectangle 27">
            <a:extLst>
              <a:ext uri="{FF2B5EF4-FFF2-40B4-BE49-F238E27FC236}">
                <a16:creationId xmlns:a16="http://schemas.microsoft.com/office/drawing/2014/main" id="{27F17ED2-119C-794D-A5DA-E1CD51CDD41F}"/>
              </a:ext>
            </a:extLst>
          </p:cNvPr>
          <p:cNvSpPr/>
          <p:nvPr/>
        </p:nvSpPr>
        <p:spPr>
          <a:xfrm>
            <a:off x="553216" y="5333317"/>
            <a:ext cx="3397084" cy="369332"/>
          </a:xfrm>
          <a:prstGeom prst="rect">
            <a:avLst/>
          </a:prstGeom>
        </p:spPr>
        <p:txBody>
          <a:bodyPr wrap="none">
            <a:spAutoFit/>
          </a:bodyPr>
          <a:lstStyle/>
          <a:p>
            <a:r>
              <a:rPr lang="en-US" dirty="0"/>
              <a:t>Apply De Morgan’s Rule to R9:</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323256"/>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
        <p:nvSpPr>
          <p:cNvPr id="33" name="Rectangle 32">
            <a:extLst>
              <a:ext uri="{FF2B5EF4-FFF2-40B4-BE49-F238E27FC236}">
                <a16:creationId xmlns:a16="http://schemas.microsoft.com/office/drawing/2014/main" id="{D19061CB-EEA2-4447-A868-7A0C876F1051}"/>
              </a:ext>
            </a:extLst>
          </p:cNvPr>
          <p:cNvSpPr/>
          <p:nvPr/>
        </p:nvSpPr>
        <p:spPr>
          <a:xfrm>
            <a:off x="5809251" y="1632001"/>
            <a:ext cx="2523448" cy="1323439"/>
          </a:xfrm>
          <a:prstGeom prst="rect">
            <a:avLst/>
          </a:prstGeom>
        </p:spPr>
        <p:txBody>
          <a:bodyPr wrap="none">
            <a:spAutoFit/>
          </a:bodyPr>
          <a:lstStyle/>
          <a:p>
            <a:pPr algn="ctr"/>
            <a:r>
              <a:rPr lang="el-GR" sz="4000" b="1" u="sng" dirty="0"/>
              <a:t>¬(𝛂 ⋁ β) </a:t>
            </a:r>
          </a:p>
          <a:p>
            <a:pPr algn="ctr"/>
            <a:r>
              <a:rPr lang="el-GR" sz="4000" b="1" dirty="0"/>
              <a:t>(¬𝛂 ⋀ ¬β) </a:t>
            </a:r>
          </a:p>
        </p:txBody>
      </p:sp>
      <p:sp>
        <p:nvSpPr>
          <p:cNvPr id="34" name="Rectangle 33">
            <a:extLst>
              <a:ext uri="{FF2B5EF4-FFF2-40B4-BE49-F238E27FC236}">
                <a16:creationId xmlns:a16="http://schemas.microsoft.com/office/drawing/2014/main" id="{AF96CD72-00BD-9A49-B0AC-5E1B804BD01C}"/>
              </a:ext>
            </a:extLst>
          </p:cNvPr>
          <p:cNvSpPr/>
          <p:nvPr/>
        </p:nvSpPr>
        <p:spPr>
          <a:xfrm>
            <a:off x="5631189" y="1152337"/>
            <a:ext cx="2060179" cy="369332"/>
          </a:xfrm>
          <a:prstGeom prst="rect">
            <a:avLst/>
          </a:prstGeom>
        </p:spPr>
        <p:txBody>
          <a:bodyPr wrap="none">
            <a:spAutoFit/>
          </a:bodyPr>
          <a:lstStyle/>
          <a:p>
            <a:r>
              <a:rPr lang="en-US" dirty="0"/>
              <a:t>De Morgan’s Rule</a:t>
            </a:r>
          </a:p>
        </p:txBody>
      </p:sp>
      <p:sp>
        <p:nvSpPr>
          <p:cNvPr id="35" name="Rectangle 34">
            <a:extLst>
              <a:ext uri="{FF2B5EF4-FFF2-40B4-BE49-F238E27FC236}">
                <a16:creationId xmlns:a16="http://schemas.microsoft.com/office/drawing/2014/main" id="{BCB793CF-B09B-9E42-AA32-53381F4C3F2D}"/>
              </a:ext>
            </a:extLst>
          </p:cNvPr>
          <p:cNvSpPr/>
          <p:nvPr/>
        </p:nvSpPr>
        <p:spPr>
          <a:xfrm>
            <a:off x="553216" y="4760858"/>
            <a:ext cx="1938351" cy="369332"/>
          </a:xfrm>
          <a:prstGeom prst="rect">
            <a:avLst/>
          </a:prstGeom>
          <a:solidFill>
            <a:schemeClr val="accent5"/>
          </a:solidFill>
        </p:spPr>
        <p:txBody>
          <a:bodyPr wrap="none">
            <a:spAutoFit/>
          </a:bodyPr>
          <a:lstStyle/>
          <a:p>
            <a:r>
              <a:rPr lang="en-US" dirty="0"/>
              <a:t>R9: ¬ (P</a:t>
            </a:r>
            <a:r>
              <a:rPr lang="en-US" baseline="-25000" dirty="0"/>
              <a:t>1,2 </a:t>
            </a:r>
            <a:r>
              <a:rPr lang="en-US" dirty="0"/>
              <a:t>⋁ P</a:t>
            </a:r>
            <a:r>
              <a:rPr lang="en-US" baseline="-25000" dirty="0"/>
              <a:t>2,1</a:t>
            </a:r>
            <a:r>
              <a:rPr lang="en-US" dirty="0"/>
              <a:t>))</a:t>
            </a:r>
          </a:p>
        </p:txBody>
      </p:sp>
      <p:sp>
        <p:nvSpPr>
          <p:cNvPr id="30" name="Rectangle 29">
            <a:extLst>
              <a:ext uri="{FF2B5EF4-FFF2-40B4-BE49-F238E27FC236}">
                <a16:creationId xmlns:a16="http://schemas.microsoft.com/office/drawing/2014/main" id="{AE5F7B79-516E-7F42-B1D0-E14B0E4E2FC5}"/>
              </a:ext>
            </a:extLst>
          </p:cNvPr>
          <p:cNvSpPr/>
          <p:nvPr/>
        </p:nvSpPr>
        <p:spPr>
          <a:xfrm>
            <a:off x="593170" y="5797612"/>
            <a:ext cx="1994457" cy="369332"/>
          </a:xfrm>
          <a:prstGeom prst="rect">
            <a:avLst/>
          </a:prstGeom>
          <a:solidFill>
            <a:schemeClr val="accent5"/>
          </a:solidFill>
        </p:spPr>
        <p:txBody>
          <a:bodyPr wrap="none">
            <a:spAutoFit/>
          </a:bodyPr>
          <a:lstStyle/>
          <a:p>
            <a:r>
              <a:rPr lang="en-US" dirty="0"/>
              <a:t>R10: ¬P</a:t>
            </a:r>
            <a:r>
              <a:rPr lang="en-US" baseline="-25000" dirty="0"/>
              <a:t>1,2 </a:t>
            </a:r>
            <a:r>
              <a:rPr lang="en-US" dirty="0"/>
              <a:t>⋀ ¬ P</a:t>
            </a:r>
            <a:r>
              <a:rPr lang="en-US" baseline="-25000" dirty="0"/>
              <a:t>2,1</a:t>
            </a:r>
            <a:endParaRPr lang="en-US" dirty="0"/>
          </a:p>
        </p:txBody>
      </p:sp>
    </p:spTree>
    <p:extLst>
      <p:ext uri="{BB962C8B-B14F-4D97-AF65-F5344CB8AC3E}">
        <p14:creationId xmlns:p14="http://schemas.microsoft.com/office/powerpoint/2010/main" val="7122922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8F86F8E4-1BFC-DE4E-B211-D9EF59E7A48A}"/>
              </a:ext>
            </a:extLst>
          </p:cNvPr>
          <p:cNvGrpSpPr/>
          <p:nvPr/>
        </p:nvGrpSpPr>
        <p:grpSpPr>
          <a:xfrm>
            <a:off x="7492478" y="3750743"/>
            <a:ext cx="6046375" cy="3239019"/>
            <a:chOff x="183687" y="3204667"/>
            <a:chExt cx="6046375" cy="3239019"/>
          </a:xfrm>
        </p:grpSpPr>
        <p:grpSp>
          <p:nvGrpSpPr>
            <p:cNvPr id="42" name="Group 41">
              <a:extLst>
                <a:ext uri="{FF2B5EF4-FFF2-40B4-BE49-F238E27FC236}">
                  <a16:creationId xmlns:a16="http://schemas.microsoft.com/office/drawing/2014/main" id="{E627A559-6250-BE40-9B2E-6C062E3BD3D8}"/>
                </a:ext>
              </a:extLst>
            </p:cNvPr>
            <p:cNvGrpSpPr/>
            <p:nvPr/>
          </p:nvGrpSpPr>
          <p:grpSpPr>
            <a:xfrm>
              <a:off x="489284" y="3204667"/>
              <a:ext cx="5740778" cy="2849494"/>
              <a:chOff x="6288506" y="3192636"/>
              <a:chExt cx="5740778" cy="2849494"/>
            </a:xfrm>
          </p:grpSpPr>
          <p:grpSp>
            <p:nvGrpSpPr>
              <p:cNvPr id="49" name="Group 48">
                <a:extLst>
                  <a:ext uri="{FF2B5EF4-FFF2-40B4-BE49-F238E27FC236}">
                    <a16:creationId xmlns:a16="http://schemas.microsoft.com/office/drawing/2014/main" id="{CFB2D6A5-BB93-394A-94C4-DC8A0625028E}"/>
                  </a:ext>
                </a:extLst>
              </p:cNvPr>
              <p:cNvGrpSpPr/>
              <p:nvPr/>
            </p:nvGrpSpPr>
            <p:grpSpPr>
              <a:xfrm>
                <a:off x="6288506" y="3192636"/>
                <a:ext cx="5740778" cy="2849494"/>
                <a:chOff x="6456556" y="3401122"/>
                <a:chExt cx="4143414" cy="2056626"/>
              </a:xfrm>
            </p:grpSpPr>
            <p:sp>
              <p:nvSpPr>
                <p:cNvPr id="53" name="TextBox 52">
                  <a:extLst>
                    <a:ext uri="{FF2B5EF4-FFF2-40B4-BE49-F238E27FC236}">
                      <a16:creationId xmlns:a16="http://schemas.microsoft.com/office/drawing/2014/main" id="{4D8B48B1-1188-C245-8A3D-6F833ECC475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648B4088-0A1F-8146-AFF0-9693D0ADED3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55" name="Rectangle 54">
                  <a:extLst>
                    <a:ext uri="{FF2B5EF4-FFF2-40B4-BE49-F238E27FC236}">
                      <a16:creationId xmlns:a16="http://schemas.microsoft.com/office/drawing/2014/main" id="{3A212509-9E0A-1C4B-ADDE-E60ADFFA6439}"/>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6ACA2B05-32B6-8C4E-A2E9-A4C2D0EC46D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57" name="Rectangle 56">
                  <a:extLst>
                    <a:ext uri="{FF2B5EF4-FFF2-40B4-BE49-F238E27FC236}">
                      <a16:creationId xmlns:a16="http://schemas.microsoft.com/office/drawing/2014/main" id="{9A9381ED-445F-0045-ABC5-4FDD956E86D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50" name="Rectangle 49">
                <a:extLst>
                  <a:ext uri="{FF2B5EF4-FFF2-40B4-BE49-F238E27FC236}">
                    <a16:creationId xmlns:a16="http://schemas.microsoft.com/office/drawing/2014/main" id="{3BA093AD-DB03-4840-A9DF-638992E7F11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51" name="Freeform 50">
                <a:extLst>
                  <a:ext uri="{FF2B5EF4-FFF2-40B4-BE49-F238E27FC236}">
                    <a16:creationId xmlns:a16="http://schemas.microsoft.com/office/drawing/2014/main" id="{5AD2296E-195B-C14F-A99C-A02BAE7A07EE}"/>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417EBAB-95B8-D841-BFB5-978631EA5DD9}"/>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id="{0F4023B8-9D0A-564D-A8C6-87BD3C1A5DA7}"/>
                </a:ext>
              </a:extLst>
            </p:cNvPr>
            <p:cNvGrpSpPr/>
            <p:nvPr/>
          </p:nvGrpSpPr>
          <p:grpSpPr>
            <a:xfrm>
              <a:off x="183687" y="3897055"/>
              <a:ext cx="3644964" cy="2546631"/>
              <a:chOff x="5925264" y="3875790"/>
              <a:chExt cx="3644964" cy="2546631"/>
            </a:xfrm>
          </p:grpSpPr>
          <p:sp>
            <p:nvSpPr>
              <p:cNvPr id="44" name="TextBox 43">
                <a:extLst>
                  <a:ext uri="{FF2B5EF4-FFF2-40B4-BE49-F238E27FC236}">
                    <a16:creationId xmlns:a16="http://schemas.microsoft.com/office/drawing/2014/main" id="{142464DA-54FE-B747-9F50-8B001A2C993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45" name="TextBox 44">
                <a:extLst>
                  <a:ext uri="{FF2B5EF4-FFF2-40B4-BE49-F238E27FC236}">
                    <a16:creationId xmlns:a16="http://schemas.microsoft.com/office/drawing/2014/main" id="{78E944AE-9621-384A-B1CF-785FBE36867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46" name="TextBox 45">
                <a:extLst>
                  <a:ext uri="{FF2B5EF4-FFF2-40B4-BE49-F238E27FC236}">
                    <a16:creationId xmlns:a16="http://schemas.microsoft.com/office/drawing/2014/main" id="{33B2553E-08F3-104D-80D4-01195CA8169A}"/>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47" name="TextBox 46">
                <a:extLst>
                  <a:ext uri="{FF2B5EF4-FFF2-40B4-BE49-F238E27FC236}">
                    <a16:creationId xmlns:a16="http://schemas.microsoft.com/office/drawing/2014/main" id="{BA4D0ABF-3DF9-FC4B-B2F1-5085A18C63DE}"/>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48" name="TextBox 47">
                <a:extLst>
                  <a:ext uri="{FF2B5EF4-FFF2-40B4-BE49-F238E27FC236}">
                    <a16:creationId xmlns:a16="http://schemas.microsoft.com/office/drawing/2014/main" id="{CCFAF7F8-A255-654E-AA92-3C471215329A}"/>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323256"/>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
        <p:nvSpPr>
          <p:cNvPr id="35" name="Rectangle 34">
            <a:extLst>
              <a:ext uri="{FF2B5EF4-FFF2-40B4-BE49-F238E27FC236}">
                <a16:creationId xmlns:a16="http://schemas.microsoft.com/office/drawing/2014/main" id="{BCB793CF-B09B-9E42-AA32-53381F4C3F2D}"/>
              </a:ext>
            </a:extLst>
          </p:cNvPr>
          <p:cNvSpPr/>
          <p:nvPr/>
        </p:nvSpPr>
        <p:spPr>
          <a:xfrm>
            <a:off x="553216" y="4760858"/>
            <a:ext cx="1938351" cy="369332"/>
          </a:xfrm>
          <a:prstGeom prst="rect">
            <a:avLst/>
          </a:prstGeom>
          <a:solidFill>
            <a:schemeClr val="accent5"/>
          </a:solidFill>
        </p:spPr>
        <p:txBody>
          <a:bodyPr wrap="none">
            <a:spAutoFit/>
          </a:bodyPr>
          <a:lstStyle/>
          <a:p>
            <a:r>
              <a:rPr lang="en-US" dirty="0"/>
              <a:t>R9: ¬ (P</a:t>
            </a:r>
            <a:r>
              <a:rPr lang="en-US" baseline="-25000" dirty="0"/>
              <a:t>1,2 </a:t>
            </a:r>
            <a:r>
              <a:rPr lang="en-US" dirty="0"/>
              <a:t>⋁ P</a:t>
            </a:r>
            <a:r>
              <a:rPr lang="en-US" baseline="-25000" dirty="0"/>
              <a:t>2,1</a:t>
            </a:r>
            <a:r>
              <a:rPr lang="en-US" dirty="0"/>
              <a:t>))</a:t>
            </a:r>
          </a:p>
        </p:txBody>
      </p:sp>
      <p:sp>
        <p:nvSpPr>
          <p:cNvPr id="30" name="Rectangle 29">
            <a:extLst>
              <a:ext uri="{FF2B5EF4-FFF2-40B4-BE49-F238E27FC236}">
                <a16:creationId xmlns:a16="http://schemas.microsoft.com/office/drawing/2014/main" id="{AE5F7B79-516E-7F42-B1D0-E14B0E4E2FC5}"/>
              </a:ext>
            </a:extLst>
          </p:cNvPr>
          <p:cNvSpPr/>
          <p:nvPr/>
        </p:nvSpPr>
        <p:spPr>
          <a:xfrm>
            <a:off x="553216" y="5206302"/>
            <a:ext cx="1994457" cy="369332"/>
          </a:xfrm>
          <a:prstGeom prst="rect">
            <a:avLst/>
          </a:prstGeom>
          <a:solidFill>
            <a:schemeClr val="accent5"/>
          </a:solidFill>
        </p:spPr>
        <p:txBody>
          <a:bodyPr wrap="none">
            <a:spAutoFit/>
          </a:bodyPr>
          <a:lstStyle/>
          <a:p>
            <a:r>
              <a:rPr lang="en-US" dirty="0"/>
              <a:t>R10: ¬P</a:t>
            </a:r>
            <a:r>
              <a:rPr lang="en-US" baseline="-25000" dirty="0"/>
              <a:t>1,2 </a:t>
            </a:r>
            <a:r>
              <a:rPr lang="en-US" dirty="0"/>
              <a:t>⋀ ¬ P</a:t>
            </a:r>
            <a:r>
              <a:rPr lang="en-US" baseline="-25000" dirty="0"/>
              <a:t>2,1</a:t>
            </a:r>
            <a:endParaRPr lang="en-US" dirty="0"/>
          </a:p>
        </p:txBody>
      </p:sp>
      <p:sp>
        <p:nvSpPr>
          <p:cNvPr id="58" name="Rectangle 57">
            <a:extLst>
              <a:ext uri="{FF2B5EF4-FFF2-40B4-BE49-F238E27FC236}">
                <a16:creationId xmlns:a16="http://schemas.microsoft.com/office/drawing/2014/main" id="{8C7B25DA-2461-DA41-A8BE-42083A659E6B}"/>
              </a:ext>
            </a:extLst>
          </p:cNvPr>
          <p:cNvSpPr/>
          <p:nvPr/>
        </p:nvSpPr>
        <p:spPr>
          <a:xfrm>
            <a:off x="6255850" y="1652588"/>
            <a:ext cx="1191352" cy="1323439"/>
          </a:xfrm>
          <a:prstGeom prst="rect">
            <a:avLst/>
          </a:prstGeom>
        </p:spPr>
        <p:txBody>
          <a:bodyPr wrap="none">
            <a:spAutoFit/>
          </a:bodyPr>
          <a:lstStyle/>
          <a:p>
            <a:pPr algn="ctr"/>
            <a:r>
              <a:rPr lang="en-US" sz="4000" u="sng" dirty="0"/>
              <a:t>𝛂⋀</a:t>
            </a:r>
            <a:r>
              <a:rPr lang="en-US" sz="4000" b="1" u="sng" dirty="0"/>
              <a:t>β</a:t>
            </a:r>
            <a:endParaRPr lang="en-US" sz="4000" u="sng" dirty="0"/>
          </a:p>
          <a:p>
            <a:pPr algn="ctr"/>
            <a:r>
              <a:rPr lang="en-US" sz="4000" dirty="0"/>
              <a:t>𝛂</a:t>
            </a:r>
            <a:endParaRPr lang="en-US" sz="4000" b="1" dirty="0"/>
          </a:p>
        </p:txBody>
      </p:sp>
      <p:sp>
        <p:nvSpPr>
          <p:cNvPr id="59" name="Rectangle 58">
            <a:extLst>
              <a:ext uri="{FF2B5EF4-FFF2-40B4-BE49-F238E27FC236}">
                <a16:creationId xmlns:a16="http://schemas.microsoft.com/office/drawing/2014/main" id="{A1B8FE8F-C52D-7248-A6AD-1E48FD545F6D}"/>
              </a:ext>
            </a:extLst>
          </p:cNvPr>
          <p:cNvSpPr/>
          <p:nvPr/>
        </p:nvSpPr>
        <p:spPr>
          <a:xfrm>
            <a:off x="5610551" y="1141259"/>
            <a:ext cx="1938351" cy="369332"/>
          </a:xfrm>
          <a:prstGeom prst="rect">
            <a:avLst/>
          </a:prstGeom>
        </p:spPr>
        <p:txBody>
          <a:bodyPr wrap="none">
            <a:spAutoFit/>
          </a:bodyPr>
          <a:lstStyle/>
          <a:p>
            <a:r>
              <a:rPr lang="en-US" dirty="0"/>
              <a:t>And Elimination:</a:t>
            </a:r>
          </a:p>
        </p:txBody>
      </p:sp>
      <p:sp>
        <p:nvSpPr>
          <p:cNvPr id="60" name="Rectangle 59">
            <a:extLst>
              <a:ext uri="{FF2B5EF4-FFF2-40B4-BE49-F238E27FC236}">
                <a16:creationId xmlns:a16="http://schemas.microsoft.com/office/drawing/2014/main" id="{B37C3758-70C3-DA44-9E40-6CDCF076E1F2}"/>
              </a:ext>
            </a:extLst>
          </p:cNvPr>
          <p:cNvSpPr/>
          <p:nvPr/>
        </p:nvSpPr>
        <p:spPr>
          <a:xfrm>
            <a:off x="553216" y="5644150"/>
            <a:ext cx="1196161" cy="369332"/>
          </a:xfrm>
          <a:prstGeom prst="rect">
            <a:avLst/>
          </a:prstGeom>
          <a:solidFill>
            <a:schemeClr val="accent5"/>
          </a:solidFill>
        </p:spPr>
        <p:txBody>
          <a:bodyPr wrap="none">
            <a:spAutoFit/>
          </a:bodyPr>
          <a:lstStyle/>
          <a:p>
            <a:r>
              <a:rPr lang="en-US" dirty="0"/>
              <a:t>R11: ¬P</a:t>
            </a:r>
            <a:r>
              <a:rPr lang="en-US" baseline="-25000" dirty="0"/>
              <a:t>1,2</a:t>
            </a:r>
            <a:endParaRPr lang="en-US" dirty="0"/>
          </a:p>
        </p:txBody>
      </p:sp>
      <p:sp>
        <p:nvSpPr>
          <p:cNvPr id="61" name="Rectangle 60">
            <a:extLst>
              <a:ext uri="{FF2B5EF4-FFF2-40B4-BE49-F238E27FC236}">
                <a16:creationId xmlns:a16="http://schemas.microsoft.com/office/drawing/2014/main" id="{77817DC5-B9EF-6C40-9119-C860D3BBE921}"/>
              </a:ext>
            </a:extLst>
          </p:cNvPr>
          <p:cNvSpPr/>
          <p:nvPr/>
        </p:nvSpPr>
        <p:spPr>
          <a:xfrm>
            <a:off x="553216" y="6110355"/>
            <a:ext cx="1196161" cy="369332"/>
          </a:xfrm>
          <a:prstGeom prst="rect">
            <a:avLst/>
          </a:prstGeom>
          <a:solidFill>
            <a:schemeClr val="accent5"/>
          </a:solidFill>
        </p:spPr>
        <p:txBody>
          <a:bodyPr wrap="none">
            <a:spAutoFit/>
          </a:bodyPr>
          <a:lstStyle/>
          <a:p>
            <a:r>
              <a:rPr lang="en-US" dirty="0"/>
              <a:t>R12: ¬P</a:t>
            </a:r>
            <a:r>
              <a:rPr lang="en-US" baseline="-25000" dirty="0"/>
              <a:t>2,1</a:t>
            </a:r>
            <a:endParaRPr lang="en-US" dirty="0"/>
          </a:p>
        </p:txBody>
      </p:sp>
    </p:spTree>
    <p:extLst>
      <p:ext uri="{BB962C8B-B14F-4D97-AF65-F5344CB8AC3E}">
        <p14:creationId xmlns:p14="http://schemas.microsoft.com/office/powerpoint/2010/main" val="1968911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Group 40">
            <a:extLst>
              <a:ext uri="{FF2B5EF4-FFF2-40B4-BE49-F238E27FC236}">
                <a16:creationId xmlns:a16="http://schemas.microsoft.com/office/drawing/2014/main" id="{8F86F8E4-1BFC-DE4E-B211-D9EF59E7A48A}"/>
              </a:ext>
            </a:extLst>
          </p:cNvPr>
          <p:cNvGrpSpPr/>
          <p:nvPr/>
        </p:nvGrpSpPr>
        <p:grpSpPr>
          <a:xfrm>
            <a:off x="7492478" y="3750743"/>
            <a:ext cx="6046375" cy="3239019"/>
            <a:chOff x="183687" y="3204667"/>
            <a:chExt cx="6046375" cy="3239019"/>
          </a:xfrm>
        </p:grpSpPr>
        <p:grpSp>
          <p:nvGrpSpPr>
            <p:cNvPr id="42" name="Group 41">
              <a:extLst>
                <a:ext uri="{FF2B5EF4-FFF2-40B4-BE49-F238E27FC236}">
                  <a16:creationId xmlns:a16="http://schemas.microsoft.com/office/drawing/2014/main" id="{E627A559-6250-BE40-9B2E-6C062E3BD3D8}"/>
                </a:ext>
              </a:extLst>
            </p:cNvPr>
            <p:cNvGrpSpPr/>
            <p:nvPr/>
          </p:nvGrpSpPr>
          <p:grpSpPr>
            <a:xfrm>
              <a:off x="489284" y="3204667"/>
              <a:ext cx="5740778" cy="2849494"/>
              <a:chOff x="6288506" y="3192636"/>
              <a:chExt cx="5740778" cy="2849494"/>
            </a:xfrm>
          </p:grpSpPr>
          <p:grpSp>
            <p:nvGrpSpPr>
              <p:cNvPr id="49" name="Group 48">
                <a:extLst>
                  <a:ext uri="{FF2B5EF4-FFF2-40B4-BE49-F238E27FC236}">
                    <a16:creationId xmlns:a16="http://schemas.microsoft.com/office/drawing/2014/main" id="{CFB2D6A5-BB93-394A-94C4-DC8A0625028E}"/>
                  </a:ext>
                </a:extLst>
              </p:cNvPr>
              <p:cNvGrpSpPr/>
              <p:nvPr/>
            </p:nvGrpSpPr>
            <p:grpSpPr>
              <a:xfrm>
                <a:off x="6288506" y="3192636"/>
                <a:ext cx="5740778" cy="2849494"/>
                <a:chOff x="6456556" y="3401122"/>
                <a:chExt cx="4143414" cy="2056626"/>
              </a:xfrm>
            </p:grpSpPr>
            <p:sp>
              <p:nvSpPr>
                <p:cNvPr id="53" name="TextBox 52">
                  <a:extLst>
                    <a:ext uri="{FF2B5EF4-FFF2-40B4-BE49-F238E27FC236}">
                      <a16:creationId xmlns:a16="http://schemas.microsoft.com/office/drawing/2014/main" id="{4D8B48B1-1188-C245-8A3D-6F833ECC475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54" name="Rectangle 53">
                  <a:extLst>
                    <a:ext uri="{FF2B5EF4-FFF2-40B4-BE49-F238E27FC236}">
                      <a16:creationId xmlns:a16="http://schemas.microsoft.com/office/drawing/2014/main" id="{648B4088-0A1F-8146-AFF0-9693D0ADED3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55" name="Rectangle 54">
                  <a:extLst>
                    <a:ext uri="{FF2B5EF4-FFF2-40B4-BE49-F238E27FC236}">
                      <a16:creationId xmlns:a16="http://schemas.microsoft.com/office/drawing/2014/main" id="{3A212509-9E0A-1C4B-ADDE-E60ADFFA6439}"/>
                    </a:ext>
                  </a:extLst>
                </p:cNvPr>
                <p:cNvSpPr/>
                <p:nvPr/>
              </p:nvSpPr>
              <p:spPr>
                <a:xfrm>
                  <a:off x="6456556" y="4543348"/>
                  <a:ext cx="914400" cy="914400"/>
                </a:xfrm>
                <a:prstGeom prst="rect">
                  <a:avLst/>
                </a:prstGeom>
                <a:blipFill>
                  <a:blip r:embed="rId2"/>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6ACA2B05-32B6-8C4E-A2E9-A4C2D0EC46D5}"/>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57" name="Rectangle 56">
                  <a:extLst>
                    <a:ext uri="{FF2B5EF4-FFF2-40B4-BE49-F238E27FC236}">
                      <a16:creationId xmlns:a16="http://schemas.microsoft.com/office/drawing/2014/main" id="{9A9381ED-445F-0045-ABC5-4FDD956E86D8}"/>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50" name="Rectangle 49">
                <a:extLst>
                  <a:ext uri="{FF2B5EF4-FFF2-40B4-BE49-F238E27FC236}">
                    <a16:creationId xmlns:a16="http://schemas.microsoft.com/office/drawing/2014/main" id="{3BA093AD-DB03-4840-A9DF-638992E7F111}"/>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sp>
            <p:nvSpPr>
              <p:cNvPr id="51" name="Freeform 50">
                <a:extLst>
                  <a:ext uri="{FF2B5EF4-FFF2-40B4-BE49-F238E27FC236}">
                    <a16:creationId xmlns:a16="http://schemas.microsoft.com/office/drawing/2014/main" id="{5AD2296E-195B-C14F-A99C-A02BAE7A07EE}"/>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417EBAB-95B8-D841-BFB5-978631EA5DD9}"/>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id="{0F4023B8-9D0A-564D-A8C6-87BD3C1A5DA7}"/>
                </a:ext>
              </a:extLst>
            </p:cNvPr>
            <p:cNvGrpSpPr/>
            <p:nvPr/>
          </p:nvGrpSpPr>
          <p:grpSpPr>
            <a:xfrm>
              <a:off x="183687" y="3897055"/>
              <a:ext cx="3644964" cy="2546631"/>
              <a:chOff x="5925264" y="3875790"/>
              <a:chExt cx="3644964" cy="2546631"/>
            </a:xfrm>
          </p:grpSpPr>
          <p:sp>
            <p:nvSpPr>
              <p:cNvPr id="44" name="TextBox 43">
                <a:extLst>
                  <a:ext uri="{FF2B5EF4-FFF2-40B4-BE49-F238E27FC236}">
                    <a16:creationId xmlns:a16="http://schemas.microsoft.com/office/drawing/2014/main" id="{142464DA-54FE-B747-9F50-8B001A2C993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45" name="TextBox 44">
                <a:extLst>
                  <a:ext uri="{FF2B5EF4-FFF2-40B4-BE49-F238E27FC236}">
                    <a16:creationId xmlns:a16="http://schemas.microsoft.com/office/drawing/2014/main" id="{78E944AE-9621-384A-B1CF-785FBE36867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46" name="TextBox 45">
                <a:extLst>
                  <a:ext uri="{FF2B5EF4-FFF2-40B4-BE49-F238E27FC236}">
                    <a16:creationId xmlns:a16="http://schemas.microsoft.com/office/drawing/2014/main" id="{33B2553E-08F3-104D-80D4-01195CA8169A}"/>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47" name="TextBox 46">
                <a:extLst>
                  <a:ext uri="{FF2B5EF4-FFF2-40B4-BE49-F238E27FC236}">
                    <a16:creationId xmlns:a16="http://schemas.microsoft.com/office/drawing/2014/main" id="{BA4D0ABF-3DF9-FC4B-B2F1-5085A18C63DE}"/>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48" name="TextBox 47">
                <a:extLst>
                  <a:ext uri="{FF2B5EF4-FFF2-40B4-BE49-F238E27FC236}">
                    <a16:creationId xmlns:a16="http://schemas.microsoft.com/office/drawing/2014/main" id="{CCFAF7F8-A255-654E-AA92-3C471215329A}"/>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4" name="Title 3">
            <a:extLst>
              <a:ext uri="{FF2B5EF4-FFF2-40B4-BE49-F238E27FC236}">
                <a16:creationId xmlns:a16="http://schemas.microsoft.com/office/drawing/2014/main" id="{8AD6F172-0D65-D245-99D4-A6B9A7B84003}"/>
              </a:ext>
            </a:extLst>
          </p:cNvPr>
          <p:cNvSpPr>
            <a:spLocks noGrp="1"/>
          </p:cNvSpPr>
          <p:nvPr>
            <p:ph type="title" idx="4294967295"/>
          </p:nvPr>
        </p:nvSpPr>
        <p:spPr>
          <a:xfrm>
            <a:off x="0" y="365125"/>
            <a:ext cx="10953750" cy="771525"/>
          </a:xfrm>
        </p:spPr>
        <p:txBody>
          <a:bodyPr/>
          <a:lstStyle/>
          <a:p>
            <a:r>
              <a:rPr lang="en-US" dirty="0"/>
              <a:t>Inference Example</a:t>
            </a:r>
          </a:p>
        </p:txBody>
      </p:sp>
      <p:grpSp>
        <p:nvGrpSpPr>
          <p:cNvPr id="261" name="Group 260">
            <a:extLst>
              <a:ext uri="{FF2B5EF4-FFF2-40B4-BE49-F238E27FC236}">
                <a16:creationId xmlns:a16="http://schemas.microsoft.com/office/drawing/2014/main" id="{28F19486-38BC-B74A-B1D8-6DED5DB10F91}"/>
              </a:ext>
            </a:extLst>
          </p:cNvPr>
          <p:cNvGrpSpPr/>
          <p:nvPr/>
        </p:nvGrpSpPr>
        <p:grpSpPr>
          <a:xfrm>
            <a:off x="557364" y="1351817"/>
            <a:ext cx="3223360" cy="1846660"/>
            <a:chOff x="557364" y="1606997"/>
            <a:chExt cx="3223360" cy="1846660"/>
          </a:xfrm>
        </p:grpSpPr>
        <p:sp>
          <p:nvSpPr>
            <p:cNvPr id="258" name="Rectangle 257">
              <a:extLst>
                <a:ext uri="{FF2B5EF4-FFF2-40B4-BE49-F238E27FC236}">
                  <a16:creationId xmlns:a16="http://schemas.microsoft.com/office/drawing/2014/main" id="{2BB6FE22-4CCB-2B40-86F4-6307C921206D}"/>
                </a:ext>
              </a:extLst>
            </p:cNvPr>
            <p:cNvSpPr/>
            <p:nvPr/>
          </p:nvSpPr>
          <p:spPr>
            <a:xfrm>
              <a:off x="557364" y="1976329"/>
              <a:ext cx="3223360"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59" name="TextBox 258">
              <a:extLst>
                <a:ext uri="{FF2B5EF4-FFF2-40B4-BE49-F238E27FC236}">
                  <a16:creationId xmlns:a16="http://schemas.microsoft.com/office/drawing/2014/main" id="{B2A40AC4-1B6C-5C4A-88B6-081637C85816}"/>
                </a:ext>
              </a:extLst>
            </p:cNvPr>
            <p:cNvSpPr txBox="1"/>
            <p:nvPr/>
          </p:nvSpPr>
          <p:spPr>
            <a:xfrm>
              <a:off x="1671952" y="1606997"/>
              <a:ext cx="994183" cy="369332"/>
            </a:xfrm>
            <a:prstGeom prst="rect">
              <a:avLst/>
            </a:prstGeom>
            <a:noFill/>
          </p:spPr>
          <p:txBody>
            <a:bodyPr wrap="none" rtlCol="0">
              <a:spAutoFit/>
            </a:bodyPr>
            <a:lstStyle/>
            <a:p>
              <a:r>
                <a:rPr lang="en-US" b="1" dirty="0"/>
                <a:t>Our KB</a:t>
              </a:r>
            </a:p>
          </p:txBody>
        </p:sp>
      </p:grpSp>
      <p:sp>
        <p:nvSpPr>
          <p:cNvPr id="2" name="Rectangle 1">
            <a:extLst>
              <a:ext uri="{FF2B5EF4-FFF2-40B4-BE49-F238E27FC236}">
                <a16:creationId xmlns:a16="http://schemas.microsoft.com/office/drawing/2014/main" id="{EE3A1930-2762-1E46-987E-A0FBD972400F}"/>
              </a:ext>
            </a:extLst>
          </p:cNvPr>
          <p:cNvSpPr/>
          <p:nvPr/>
        </p:nvSpPr>
        <p:spPr>
          <a:xfrm>
            <a:off x="557364" y="3440210"/>
            <a:ext cx="5073825" cy="369332"/>
          </a:xfrm>
          <a:prstGeom prst="rect">
            <a:avLst/>
          </a:prstGeom>
          <a:solidFill>
            <a:schemeClr val="accent5"/>
          </a:solidFill>
        </p:spPr>
        <p:txBody>
          <a:bodyPr wrap="none">
            <a:spAutoFit/>
          </a:bodyPr>
          <a:lstStyle/>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1" name="Rectangle 30">
            <a:extLst>
              <a:ext uri="{FF2B5EF4-FFF2-40B4-BE49-F238E27FC236}">
                <a16:creationId xmlns:a16="http://schemas.microsoft.com/office/drawing/2014/main" id="{5BA7941C-BC27-C940-9894-E3C9A90764CF}"/>
              </a:ext>
            </a:extLst>
          </p:cNvPr>
          <p:cNvSpPr/>
          <p:nvPr/>
        </p:nvSpPr>
        <p:spPr>
          <a:xfrm>
            <a:off x="553216" y="3881733"/>
            <a:ext cx="2690160" cy="369332"/>
          </a:xfrm>
          <a:prstGeom prst="rect">
            <a:avLst/>
          </a:prstGeom>
          <a:solidFill>
            <a:schemeClr val="accent5"/>
          </a:solidFill>
        </p:spPr>
        <p:txBody>
          <a:bodyPr wrap="none">
            <a:spAutoFit/>
          </a:bodyPr>
          <a:lstStyle/>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32" name="Rectangle 31">
            <a:extLst>
              <a:ext uri="{FF2B5EF4-FFF2-40B4-BE49-F238E27FC236}">
                <a16:creationId xmlns:a16="http://schemas.microsoft.com/office/drawing/2014/main" id="{3E57C127-A4AD-8946-9C28-5AC4A87291C7}"/>
              </a:ext>
            </a:extLst>
          </p:cNvPr>
          <p:cNvSpPr/>
          <p:nvPr/>
        </p:nvSpPr>
        <p:spPr>
          <a:xfrm>
            <a:off x="553216" y="4323256"/>
            <a:ext cx="2893741" cy="369332"/>
          </a:xfrm>
          <a:prstGeom prst="rect">
            <a:avLst/>
          </a:prstGeom>
          <a:solidFill>
            <a:schemeClr val="accent5"/>
          </a:solidFill>
        </p:spPr>
        <p:txBody>
          <a:bodyPr wrap="none">
            <a:spAutoFit/>
          </a:bodyPr>
          <a:lstStyle/>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p:txBody>
      </p:sp>
      <p:sp>
        <p:nvSpPr>
          <p:cNvPr id="35" name="Rectangle 34">
            <a:extLst>
              <a:ext uri="{FF2B5EF4-FFF2-40B4-BE49-F238E27FC236}">
                <a16:creationId xmlns:a16="http://schemas.microsoft.com/office/drawing/2014/main" id="{BCB793CF-B09B-9E42-AA32-53381F4C3F2D}"/>
              </a:ext>
            </a:extLst>
          </p:cNvPr>
          <p:cNvSpPr/>
          <p:nvPr/>
        </p:nvSpPr>
        <p:spPr>
          <a:xfrm>
            <a:off x="553216" y="4760858"/>
            <a:ext cx="1938351" cy="369332"/>
          </a:xfrm>
          <a:prstGeom prst="rect">
            <a:avLst/>
          </a:prstGeom>
          <a:solidFill>
            <a:schemeClr val="accent5"/>
          </a:solidFill>
        </p:spPr>
        <p:txBody>
          <a:bodyPr wrap="none">
            <a:spAutoFit/>
          </a:bodyPr>
          <a:lstStyle/>
          <a:p>
            <a:r>
              <a:rPr lang="en-US" dirty="0"/>
              <a:t>R9: ¬ (P</a:t>
            </a:r>
            <a:r>
              <a:rPr lang="en-US" baseline="-25000" dirty="0"/>
              <a:t>1,2 </a:t>
            </a:r>
            <a:r>
              <a:rPr lang="en-US" dirty="0"/>
              <a:t>⋁ P</a:t>
            </a:r>
            <a:r>
              <a:rPr lang="en-US" baseline="-25000" dirty="0"/>
              <a:t>2,1</a:t>
            </a:r>
            <a:r>
              <a:rPr lang="en-US" dirty="0"/>
              <a:t>))</a:t>
            </a:r>
          </a:p>
        </p:txBody>
      </p:sp>
      <p:sp>
        <p:nvSpPr>
          <p:cNvPr id="30" name="Rectangle 29">
            <a:extLst>
              <a:ext uri="{FF2B5EF4-FFF2-40B4-BE49-F238E27FC236}">
                <a16:creationId xmlns:a16="http://schemas.microsoft.com/office/drawing/2014/main" id="{AE5F7B79-516E-7F42-B1D0-E14B0E4E2FC5}"/>
              </a:ext>
            </a:extLst>
          </p:cNvPr>
          <p:cNvSpPr/>
          <p:nvPr/>
        </p:nvSpPr>
        <p:spPr>
          <a:xfrm>
            <a:off x="553216" y="5206302"/>
            <a:ext cx="1994457" cy="369332"/>
          </a:xfrm>
          <a:prstGeom prst="rect">
            <a:avLst/>
          </a:prstGeom>
          <a:solidFill>
            <a:schemeClr val="accent5"/>
          </a:solidFill>
        </p:spPr>
        <p:txBody>
          <a:bodyPr wrap="none">
            <a:spAutoFit/>
          </a:bodyPr>
          <a:lstStyle/>
          <a:p>
            <a:r>
              <a:rPr lang="en-US" dirty="0"/>
              <a:t>R10: ¬P</a:t>
            </a:r>
            <a:r>
              <a:rPr lang="en-US" baseline="-25000" dirty="0"/>
              <a:t>1,2 </a:t>
            </a:r>
            <a:r>
              <a:rPr lang="en-US" dirty="0"/>
              <a:t>⋀ ¬ P</a:t>
            </a:r>
            <a:r>
              <a:rPr lang="en-US" baseline="-25000" dirty="0"/>
              <a:t>2,1</a:t>
            </a:r>
            <a:endParaRPr lang="en-US" dirty="0"/>
          </a:p>
        </p:txBody>
      </p:sp>
      <p:sp>
        <p:nvSpPr>
          <p:cNvPr id="38" name="Google Shape;75;g92b3bf485b_0_0">
            <a:extLst>
              <a:ext uri="{FF2B5EF4-FFF2-40B4-BE49-F238E27FC236}">
                <a16:creationId xmlns:a16="http://schemas.microsoft.com/office/drawing/2014/main" id="{E4A82AB9-85F8-F344-B9A2-06D5BCFAE170}"/>
              </a:ext>
            </a:extLst>
          </p:cNvPr>
          <p:cNvSpPr/>
          <p:nvPr/>
        </p:nvSpPr>
        <p:spPr>
          <a:xfrm>
            <a:off x="6738705" y="2898291"/>
            <a:ext cx="2487333" cy="726585"/>
          </a:xfrm>
          <a:prstGeom prst="wedgeRoundRectCallout">
            <a:avLst>
              <a:gd name="adj1" fmla="val 25701"/>
              <a:gd name="adj2" fmla="val 168463"/>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No Pit in [1,2].</a:t>
            </a:r>
          </a:p>
        </p:txBody>
      </p:sp>
      <p:sp>
        <p:nvSpPr>
          <p:cNvPr id="39" name="Google Shape;75;g92b3bf485b_0_0">
            <a:extLst>
              <a:ext uri="{FF2B5EF4-FFF2-40B4-BE49-F238E27FC236}">
                <a16:creationId xmlns:a16="http://schemas.microsoft.com/office/drawing/2014/main" id="{703C2D65-CF6D-704B-8C2B-EEC0862BC489}"/>
              </a:ext>
            </a:extLst>
          </p:cNvPr>
          <p:cNvSpPr/>
          <p:nvPr/>
        </p:nvSpPr>
        <p:spPr>
          <a:xfrm>
            <a:off x="9637924" y="3809542"/>
            <a:ext cx="2487333" cy="726585"/>
          </a:xfrm>
          <a:prstGeom prst="wedgeRoundRectCallout">
            <a:avLst>
              <a:gd name="adj1" fmla="val -44482"/>
              <a:gd name="adj2" fmla="val 205073"/>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No Pit in [2,1].</a:t>
            </a:r>
          </a:p>
        </p:txBody>
      </p:sp>
      <p:sp>
        <p:nvSpPr>
          <p:cNvPr id="33" name="Rectangle 32">
            <a:extLst>
              <a:ext uri="{FF2B5EF4-FFF2-40B4-BE49-F238E27FC236}">
                <a16:creationId xmlns:a16="http://schemas.microsoft.com/office/drawing/2014/main" id="{920E07D5-4EBA-AE4A-BDEE-70DF860B4359}"/>
              </a:ext>
            </a:extLst>
          </p:cNvPr>
          <p:cNvSpPr/>
          <p:nvPr/>
        </p:nvSpPr>
        <p:spPr>
          <a:xfrm>
            <a:off x="553216" y="5644150"/>
            <a:ext cx="1196161" cy="369332"/>
          </a:xfrm>
          <a:prstGeom prst="rect">
            <a:avLst/>
          </a:prstGeom>
          <a:solidFill>
            <a:schemeClr val="accent5"/>
          </a:solidFill>
        </p:spPr>
        <p:txBody>
          <a:bodyPr wrap="none">
            <a:spAutoFit/>
          </a:bodyPr>
          <a:lstStyle/>
          <a:p>
            <a:r>
              <a:rPr lang="en-US" dirty="0"/>
              <a:t>R11: ¬P</a:t>
            </a:r>
            <a:r>
              <a:rPr lang="en-US" baseline="-25000" dirty="0"/>
              <a:t>1,2</a:t>
            </a:r>
            <a:endParaRPr lang="en-US" dirty="0"/>
          </a:p>
        </p:txBody>
      </p:sp>
      <p:sp>
        <p:nvSpPr>
          <p:cNvPr id="34" name="Rectangle 33">
            <a:extLst>
              <a:ext uri="{FF2B5EF4-FFF2-40B4-BE49-F238E27FC236}">
                <a16:creationId xmlns:a16="http://schemas.microsoft.com/office/drawing/2014/main" id="{0C0346EF-EB84-0A45-9C48-92D5BEB93264}"/>
              </a:ext>
            </a:extLst>
          </p:cNvPr>
          <p:cNvSpPr/>
          <p:nvPr/>
        </p:nvSpPr>
        <p:spPr>
          <a:xfrm>
            <a:off x="553216" y="6110355"/>
            <a:ext cx="1196161" cy="369332"/>
          </a:xfrm>
          <a:prstGeom prst="rect">
            <a:avLst/>
          </a:prstGeom>
          <a:solidFill>
            <a:schemeClr val="accent5"/>
          </a:solidFill>
        </p:spPr>
        <p:txBody>
          <a:bodyPr wrap="none">
            <a:spAutoFit/>
          </a:bodyPr>
          <a:lstStyle/>
          <a:p>
            <a:r>
              <a:rPr lang="en-US" dirty="0"/>
              <a:t>R12: ¬P</a:t>
            </a:r>
            <a:r>
              <a:rPr lang="en-US" baseline="-25000" dirty="0"/>
              <a:t>2,1</a:t>
            </a:r>
            <a:endParaRPr lang="en-US" dirty="0"/>
          </a:p>
        </p:txBody>
      </p:sp>
    </p:spTree>
    <p:extLst>
      <p:ext uri="{BB962C8B-B14F-4D97-AF65-F5344CB8AC3E}">
        <p14:creationId xmlns:p14="http://schemas.microsoft.com/office/powerpoint/2010/main" val="1631909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C547A-7C9D-AB4B-BCCD-0582EFF862B3}"/>
              </a:ext>
            </a:extLst>
          </p:cNvPr>
          <p:cNvSpPr>
            <a:spLocks noGrp="1"/>
          </p:cNvSpPr>
          <p:nvPr>
            <p:ph type="title"/>
          </p:nvPr>
        </p:nvSpPr>
        <p:spPr/>
        <p:txBody>
          <a:bodyPr/>
          <a:lstStyle/>
          <a:p>
            <a:r>
              <a:rPr lang="en-US" dirty="0"/>
              <a:t>Search for a Proof</a:t>
            </a:r>
          </a:p>
        </p:txBody>
      </p:sp>
      <p:sp>
        <p:nvSpPr>
          <p:cNvPr id="3" name="Content Placeholder 2">
            <a:extLst>
              <a:ext uri="{FF2B5EF4-FFF2-40B4-BE49-F238E27FC236}">
                <a16:creationId xmlns:a16="http://schemas.microsoft.com/office/drawing/2014/main" id="{DD963563-C846-2146-8284-B8CBBD9A9499}"/>
              </a:ext>
            </a:extLst>
          </p:cNvPr>
          <p:cNvSpPr>
            <a:spLocks noGrp="1"/>
          </p:cNvSpPr>
          <p:nvPr>
            <p:ph idx="1"/>
          </p:nvPr>
        </p:nvSpPr>
        <p:spPr>
          <a:xfrm>
            <a:off x="399673" y="1348547"/>
            <a:ext cx="5286232" cy="4793836"/>
          </a:xfrm>
        </p:spPr>
        <p:txBody>
          <a:bodyPr/>
          <a:lstStyle/>
          <a:p>
            <a:r>
              <a:rPr lang="en-US" dirty="0"/>
              <a:t>We can use search algorithms to find a sequence of steps that constitutes a proof!</a:t>
            </a:r>
          </a:p>
          <a:p>
            <a:pPr marL="342900" indent="-342900">
              <a:buFont typeface="Arial" panose="020B0604020202020204" pitchFamily="34" charset="0"/>
              <a:buChar char="•"/>
            </a:pPr>
            <a:r>
              <a:rPr lang="en-US" b="1" dirty="0"/>
              <a:t>Initial State:</a:t>
            </a:r>
            <a:r>
              <a:rPr lang="en-US" dirty="0"/>
              <a:t> the initial knowledge base.</a:t>
            </a:r>
          </a:p>
          <a:p>
            <a:pPr marL="342900" indent="-342900">
              <a:buFont typeface="Arial" panose="020B0604020202020204" pitchFamily="34" charset="0"/>
              <a:buChar char="•"/>
            </a:pPr>
            <a:r>
              <a:rPr lang="en-US" b="1" dirty="0"/>
              <a:t>Actions: </a:t>
            </a:r>
            <a:r>
              <a:rPr lang="en-US" dirty="0"/>
              <a:t>All inference rules applied to all sentence that match the top half of the inference rule.</a:t>
            </a:r>
          </a:p>
          <a:p>
            <a:pPr marL="342900" indent="-342900">
              <a:buFont typeface="Arial" panose="020B0604020202020204" pitchFamily="34" charset="0"/>
              <a:buChar char="•"/>
            </a:pPr>
            <a:r>
              <a:rPr lang="en-US" b="1" dirty="0"/>
              <a:t>Result: </a:t>
            </a:r>
            <a:r>
              <a:rPr lang="en-US" dirty="0"/>
              <a:t>Add the sentence on the bottom half to the KB.</a:t>
            </a:r>
          </a:p>
          <a:p>
            <a:pPr marL="342900" indent="-342900">
              <a:buFont typeface="Arial" panose="020B0604020202020204" pitchFamily="34" charset="0"/>
              <a:buChar char="•"/>
            </a:pPr>
            <a:r>
              <a:rPr lang="en-US" b="1" dirty="0"/>
              <a:t>Goal: </a:t>
            </a:r>
            <a:r>
              <a:rPr lang="en-US" dirty="0"/>
              <a:t>The goal is a state that contains the sentence that we are trying to prove.</a:t>
            </a:r>
            <a:endParaRPr lang="en-US" b="1" dirty="0"/>
          </a:p>
          <a:p>
            <a:endParaRPr lang="en-US" dirty="0"/>
          </a:p>
        </p:txBody>
      </p:sp>
      <p:sp>
        <p:nvSpPr>
          <p:cNvPr id="21" name="Rectangle 20">
            <a:extLst>
              <a:ext uri="{FF2B5EF4-FFF2-40B4-BE49-F238E27FC236}">
                <a16:creationId xmlns:a16="http://schemas.microsoft.com/office/drawing/2014/main" id="{AAC3AC3C-07D3-CA4A-A4FE-163386EB99C0}"/>
              </a:ext>
            </a:extLst>
          </p:cNvPr>
          <p:cNvSpPr/>
          <p:nvPr/>
        </p:nvSpPr>
        <p:spPr>
          <a:xfrm>
            <a:off x="6506097" y="784402"/>
            <a:ext cx="4978912" cy="1477328"/>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p:txBody>
      </p:sp>
      <p:sp>
        <p:nvSpPr>
          <p:cNvPr id="22" name="Rectangle 21">
            <a:extLst>
              <a:ext uri="{FF2B5EF4-FFF2-40B4-BE49-F238E27FC236}">
                <a16:creationId xmlns:a16="http://schemas.microsoft.com/office/drawing/2014/main" id="{D7AADB2B-710F-B744-9185-F94B3E7BACAD}"/>
              </a:ext>
            </a:extLst>
          </p:cNvPr>
          <p:cNvSpPr/>
          <p:nvPr/>
        </p:nvSpPr>
        <p:spPr>
          <a:xfrm>
            <a:off x="5730904" y="2473100"/>
            <a:ext cx="6096000" cy="923330"/>
          </a:xfrm>
          <a:prstGeom prst="rect">
            <a:avLst/>
          </a:prstGeom>
        </p:spPr>
        <p:txBody>
          <a:bodyPr>
            <a:spAutoFit/>
          </a:bodyPr>
          <a:lstStyle/>
          <a:p>
            <a:pPr algn="ctr"/>
            <a:r>
              <a:rPr lang="en-US" dirty="0"/>
              <a:t>B</a:t>
            </a:r>
            <a:r>
              <a:rPr lang="en-US" baseline="-25000" dirty="0"/>
              <a:t>1,1</a:t>
            </a:r>
            <a:r>
              <a:rPr lang="en-US" dirty="0"/>
              <a:t> ⇔ (P</a:t>
            </a:r>
            <a:r>
              <a:rPr lang="en-US" baseline="-25000" dirty="0"/>
              <a:t>1,2 </a:t>
            </a:r>
            <a:r>
              <a:rPr lang="en-US" dirty="0"/>
              <a:t>⋁ P</a:t>
            </a:r>
            <a:r>
              <a:rPr lang="en-US" baseline="-25000" dirty="0"/>
              <a:t>2,1</a:t>
            </a:r>
            <a:r>
              <a:rPr lang="en-US" dirty="0"/>
              <a:t>)</a:t>
            </a:r>
            <a:br>
              <a:rPr lang="en-US" dirty="0"/>
            </a:br>
            <a:endParaRPr lang="en-US" dirty="0"/>
          </a:p>
          <a:p>
            <a:pPr algn="ctr"/>
            <a:r>
              <a:rPr lang="en-US" dirty="0"/>
              <a:t>(B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p:txBody>
      </p:sp>
      <p:sp>
        <p:nvSpPr>
          <p:cNvPr id="23" name="Rectangle 22">
            <a:extLst>
              <a:ext uri="{FF2B5EF4-FFF2-40B4-BE49-F238E27FC236}">
                <a16:creationId xmlns:a16="http://schemas.microsoft.com/office/drawing/2014/main" id="{E34A681D-28AF-9040-9BF2-50A5B96DBEE9}"/>
              </a:ext>
            </a:extLst>
          </p:cNvPr>
          <p:cNvSpPr/>
          <p:nvPr/>
        </p:nvSpPr>
        <p:spPr>
          <a:xfrm>
            <a:off x="6506097" y="3738570"/>
            <a:ext cx="4978913" cy="1754326"/>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R6:  B</a:t>
            </a:r>
            <a:r>
              <a:rPr lang="en-US" baseline="-25000" dirty="0"/>
              <a:t>2,1</a:t>
            </a:r>
          </a:p>
          <a:p>
            <a:r>
              <a:rPr lang="en-US" dirty="0"/>
              <a:t>R7: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 </a:t>
            </a:r>
          </a:p>
        </p:txBody>
      </p:sp>
      <p:sp>
        <p:nvSpPr>
          <p:cNvPr id="25" name="Rectangle 24">
            <a:extLst>
              <a:ext uri="{FF2B5EF4-FFF2-40B4-BE49-F238E27FC236}">
                <a16:creationId xmlns:a16="http://schemas.microsoft.com/office/drawing/2014/main" id="{2C555C1F-93FF-E74F-8DB8-D312A2AB4EE6}"/>
              </a:ext>
            </a:extLst>
          </p:cNvPr>
          <p:cNvSpPr/>
          <p:nvPr/>
        </p:nvSpPr>
        <p:spPr>
          <a:xfrm>
            <a:off x="5876736" y="365125"/>
            <a:ext cx="1529586" cy="369332"/>
          </a:xfrm>
          <a:prstGeom prst="rect">
            <a:avLst/>
          </a:prstGeom>
        </p:spPr>
        <p:txBody>
          <a:bodyPr wrap="none">
            <a:spAutoFit/>
          </a:bodyPr>
          <a:lstStyle/>
          <a:p>
            <a:r>
              <a:rPr lang="en-US" b="1" dirty="0"/>
              <a:t>Initial State</a:t>
            </a:r>
            <a:endParaRPr lang="en-US" dirty="0"/>
          </a:p>
        </p:txBody>
      </p:sp>
      <p:sp>
        <p:nvSpPr>
          <p:cNvPr id="26" name="Rectangle 25">
            <a:extLst>
              <a:ext uri="{FF2B5EF4-FFF2-40B4-BE49-F238E27FC236}">
                <a16:creationId xmlns:a16="http://schemas.microsoft.com/office/drawing/2014/main" id="{5C725A86-DC5C-294A-9E8B-FCD6F0CB7D7D}"/>
              </a:ext>
            </a:extLst>
          </p:cNvPr>
          <p:cNvSpPr/>
          <p:nvPr/>
        </p:nvSpPr>
        <p:spPr>
          <a:xfrm>
            <a:off x="5876736" y="2410976"/>
            <a:ext cx="928459" cy="369332"/>
          </a:xfrm>
          <a:prstGeom prst="rect">
            <a:avLst/>
          </a:prstGeom>
        </p:spPr>
        <p:txBody>
          <a:bodyPr wrap="none">
            <a:spAutoFit/>
          </a:bodyPr>
          <a:lstStyle/>
          <a:p>
            <a:r>
              <a:rPr lang="en-US" b="1" dirty="0"/>
              <a:t>Action</a:t>
            </a:r>
            <a:endParaRPr lang="en-US" dirty="0"/>
          </a:p>
        </p:txBody>
      </p:sp>
      <p:sp>
        <p:nvSpPr>
          <p:cNvPr id="27" name="Rectangle 26">
            <a:extLst>
              <a:ext uri="{FF2B5EF4-FFF2-40B4-BE49-F238E27FC236}">
                <a16:creationId xmlns:a16="http://schemas.microsoft.com/office/drawing/2014/main" id="{1BBA3BFF-F042-514E-AA32-B8E447BE45CA}"/>
              </a:ext>
            </a:extLst>
          </p:cNvPr>
          <p:cNvSpPr/>
          <p:nvPr/>
        </p:nvSpPr>
        <p:spPr>
          <a:xfrm>
            <a:off x="5876736" y="3330801"/>
            <a:ext cx="912429" cy="369332"/>
          </a:xfrm>
          <a:prstGeom prst="rect">
            <a:avLst/>
          </a:prstGeom>
        </p:spPr>
        <p:txBody>
          <a:bodyPr wrap="none">
            <a:spAutoFit/>
          </a:bodyPr>
          <a:lstStyle/>
          <a:p>
            <a:r>
              <a:rPr lang="en-US" b="1" dirty="0"/>
              <a:t>Result</a:t>
            </a:r>
            <a:endParaRPr lang="en-US" dirty="0"/>
          </a:p>
        </p:txBody>
      </p:sp>
      <p:sp>
        <p:nvSpPr>
          <p:cNvPr id="28" name="Rectangle 27">
            <a:extLst>
              <a:ext uri="{FF2B5EF4-FFF2-40B4-BE49-F238E27FC236}">
                <a16:creationId xmlns:a16="http://schemas.microsoft.com/office/drawing/2014/main" id="{A76085A2-141C-664C-AFBB-AA5FA7D224B8}"/>
              </a:ext>
            </a:extLst>
          </p:cNvPr>
          <p:cNvSpPr/>
          <p:nvPr/>
        </p:nvSpPr>
        <p:spPr>
          <a:xfrm>
            <a:off x="5876736" y="5683655"/>
            <a:ext cx="704039" cy="369332"/>
          </a:xfrm>
          <a:prstGeom prst="rect">
            <a:avLst/>
          </a:prstGeom>
        </p:spPr>
        <p:txBody>
          <a:bodyPr wrap="none">
            <a:spAutoFit/>
          </a:bodyPr>
          <a:lstStyle/>
          <a:p>
            <a:r>
              <a:rPr lang="en-US" b="1" dirty="0"/>
              <a:t>Goal</a:t>
            </a:r>
            <a:endParaRPr lang="en-US" dirty="0"/>
          </a:p>
        </p:txBody>
      </p:sp>
      <p:sp>
        <p:nvSpPr>
          <p:cNvPr id="29" name="Rectangle 28">
            <a:extLst>
              <a:ext uri="{FF2B5EF4-FFF2-40B4-BE49-F238E27FC236}">
                <a16:creationId xmlns:a16="http://schemas.microsoft.com/office/drawing/2014/main" id="{763DA013-C7B3-A44E-BC9D-64DAD7DDA78E}"/>
              </a:ext>
            </a:extLst>
          </p:cNvPr>
          <p:cNvSpPr/>
          <p:nvPr/>
        </p:nvSpPr>
        <p:spPr>
          <a:xfrm>
            <a:off x="6436418" y="5945316"/>
            <a:ext cx="670376" cy="369332"/>
          </a:xfrm>
          <a:prstGeom prst="rect">
            <a:avLst/>
          </a:prstGeom>
        </p:spPr>
        <p:txBody>
          <a:bodyPr wrap="none">
            <a:spAutoFit/>
          </a:bodyPr>
          <a:lstStyle/>
          <a:p>
            <a:r>
              <a:rPr lang="en-US" dirty="0">
                <a:highlight>
                  <a:srgbClr val="FFFF00"/>
                </a:highlight>
              </a:rPr>
              <a:t>¬P</a:t>
            </a:r>
            <a:r>
              <a:rPr lang="en-US" baseline="-25000" dirty="0">
                <a:highlight>
                  <a:srgbClr val="FFFF00"/>
                </a:highlight>
              </a:rPr>
              <a:t>1,2</a:t>
            </a:r>
            <a:endParaRPr lang="en-US" dirty="0">
              <a:highlight>
                <a:srgbClr val="FFFF00"/>
              </a:highlight>
            </a:endParaRPr>
          </a:p>
        </p:txBody>
      </p:sp>
      <p:cxnSp>
        <p:nvCxnSpPr>
          <p:cNvPr id="31" name="Straight Connector 30">
            <a:extLst>
              <a:ext uri="{FF2B5EF4-FFF2-40B4-BE49-F238E27FC236}">
                <a16:creationId xmlns:a16="http://schemas.microsoft.com/office/drawing/2014/main" id="{5F899D6A-A8AF-F443-BDED-9C890E750DBD}"/>
              </a:ext>
            </a:extLst>
          </p:cNvPr>
          <p:cNvCxnSpPr>
            <a:cxnSpLocks/>
            <a:endCxn id="22" idx="3"/>
          </p:cNvCxnSpPr>
          <p:nvPr/>
        </p:nvCxnSpPr>
        <p:spPr>
          <a:xfrm>
            <a:off x="5876736" y="2934765"/>
            <a:ext cx="5950168" cy="0"/>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511175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66CBD-0533-5646-83EE-66B177D3C97A}"/>
              </a:ext>
            </a:extLst>
          </p:cNvPr>
          <p:cNvSpPr>
            <a:spLocks noGrp="1"/>
          </p:cNvSpPr>
          <p:nvPr>
            <p:ph type="title"/>
          </p:nvPr>
        </p:nvSpPr>
        <p:spPr/>
        <p:txBody>
          <a:bodyPr/>
          <a:lstStyle/>
          <a:p>
            <a:r>
              <a:rPr lang="en-US" dirty="0"/>
              <a:t>Monotonicity implies Soundness </a:t>
            </a:r>
          </a:p>
        </p:txBody>
      </p:sp>
      <p:sp>
        <p:nvSpPr>
          <p:cNvPr id="3" name="Content Placeholder 2">
            <a:extLst>
              <a:ext uri="{FF2B5EF4-FFF2-40B4-BE49-F238E27FC236}">
                <a16:creationId xmlns:a16="http://schemas.microsoft.com/office/drawing/2014/main" id="{BCC269A8-4FBB-6B4B-8A79-5501C1704574}"/>
              </a:ext>
            </a:extLst>
          </p:cNvPr>
          <p:cNvSpPr>
            <a:spLocks noGrp="1"/>
          </p:cNvSpPr>
          <p:nvPr>
            <p:ph idx="1"/>
          </p:nvPr>
        </p:nvSpPr>
        <p:spPr/>
        <p:txBody>
          <a:bodyPr/>
          <a:lstStyle/>
          <a:p>
            <a:r>
              <a:rPr lang="en-US" dirty="0"/>
              <a:t>Monotonicity says that the set of entailed sentence can only increase as information is assed to the KB.</a:t>
            </a:r>
            <a:r>
              <a:rPr lang="en-US" b="1" dirty="0"/>
              <a:t> </a:t>
            </a:r>
          </a:p>
          <a:p>
            <a:r>
              <a:rPr lang="en-US" b="1" dirty="0"/>
              <a:t>	</a:t>
            </a:r>
            <a:r>
              <a:rPr lang="en-US" dirty="0"/>
              <a:t>if	</a:t>
            </a:r>
            <a:r>
              <a:rPr lang="en-US" b="1" dirty="0"/>
              <a:t>KB⊨</a:t>
            </a:r>
            <a:r>
              <a:rPr lang="en-US" dirty="0"/>
              <a:t>𝛂	then	</a:t>
            </a:r>
            <a:r>
              <a:rPr lang="en-US" b="1" dirty="0"/>
              <a:t> KB</a:t>
            </a:r>
            <a:r>
              <a:rPr lang="el-GR" b="1" dirty="0"/>
              <a:t> ⋀</a:t>
            </a:r>
            <a:r>
              <a:rPr lang="en-US" b="1" dirty="0"/>
              <a:t> </a:t>
            </a:r>
            <a:r>
              <a:rPr lang="el-GR" b="1" dirty="0"/>
              <a:t>β </a:t>
            </a:r>
            <a:r>
              <a:rPr lang="en-US" b="1" dirty="0"/>
              <a:t>⊨</a:t>
            </a:r>
            <a:r>
              <a:rPr lang="en-US" dirty="0"/>
              <a:t>𝛂</a:t>
            </a:r>
          </a:p>
          <a:p>
            <a:r>
              <a:rPr lang="en-US" dirty="0"/>
              <a:t>If we add additional information to the KB, it doesn’t invalidate any other info that we’ve already inferred. </a:t>
            </a:r>
          </a:p>
          <a:p>
            <a:r>
              <a:rPr lang="en-US" dirty="0"/>
              <a:t>Therefore it is </a:t>
            </a:r>
            <a:r>
              <a:rPr lang="en-US" b="1" dirty="0"/>
              <a:t>sound</a:t>
            </a:r>
            <a:r>
              <a:rPr lang="en-US" dirty="0"/>
              <a:t> it will only derive entailed sentences.</a:t>
            </a:r>
          </a:p>
          <a:p>
            <a:endParaRPr lang="en-US" dirty="0"/>
          </a:p>
          <a:p>
            <a:endParaRPr lang="en-US" dirty="0"/>
          </a:p>
          <a:p>
            <a:endParaRPr lang="en-US" b="1" dirty="0"/>
          </a:p>
          <a:p>
            <a:endParaRPr lang="en-US" dirty="0"/>
          </a:p>
          <a:p>
            <a:endParaRPr lang="en-US" dirty="0"/>
          </a:p>
        </p:txBody>
      </p:sp>
    </p:spTree>
    <p:extLst>
      <p:ext uri="{BB962C8B-B14F-4D97-AF65-F5344CB8AC3E}">
        <p14:creationId xmlns:p14="http://schemas.microsoft.com/office/powerpoint/2010/main" val="186006174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0F46C-83EC-7441-A90C-422A70CFB4C5}"/>
              </a:ext>
            </a:extLst>
          </p:cNvPr>
          <p:cNvSpPr>
            <a:spLocks noGrp="1"/>
          </p:cNvSpPr>
          <p:nvPr>
            <p:ph type="title"/>
          </p:nvPr>
        </p:nvSpPr>
        <p:spPr/>
        <p:txBody>
          <a:bodyPr/>
          <a:lstStyle/>
          <a:p>
            <a:r>
              <a:rPr lang="en-US" dirty="0"/>
              <a:t>Proof by Resolution </a:t>
            </a:r>
          </a:p>
        </p:txBody>
      </p:sp>
      <p:sp>
        <p:nvSpPr>
          <p:cNvPr id="3" name="Content Placeholder 2">
            <a:extLst>
              <a:ext uri="{FF2B5EF4-FFF2-40B4-BE49-F238E27FC236}">
                <a16:creationId xmlns:a16="http://schemas.microsoft.com/office/drawing/2014/main" id="{21EAFAEC-B348-5D47-932D-45476E2DE34F}"/>
              </a:ext>
            </a:extLst>
          </p:cNvPr>
          <p:cNvSpPr>
            <a:spLocks noGrp="1"/>
          </p:cNvSpPr>
          <p:nvPr>
            <p:ph idx="1"/>
          </p:nvPr>
        </p:nvSpPr>
        <p:spPr/>
        <p:txBody>
          <a:bodyPr/>
          <a:lstStyle/>
          <a:p>
            <a:r>
              <a:rPr lang="en-US" dirty="0"/>
              <a:t>But is it </a:t>
            </a:r>
            <a:r>
              <a:rPr lang="en-US" b="1" dirty="0"/>
              <a:t>complete?  </a:t>
            </a:r>
            <a:r>
              <a:rPr lang="en-US" dirty="0"/>
              <a:t>Can this method</a:t>
            </a:r>
            <a:r>
              <a:rPr lang="en-US" b="1" dirty="0"/>
              <a:t> </a:t>
            </a:r>
            <a:r>
              <a:rPr lang="en-US" dirty="0"/>
              <a:t>derive all sentences that are entailed?  If we used iterative deepening search, then we would find any reachable goal.  But what if we were missing an important inference rule?</a:t>
            </a:r>
          </a:p>
          <a:p>
            <a:r>
              <a:rPr lang="en-US" dirty="0"/>
              <a:t>There is a single inference rule, </a:t>
            </a:r>
            <a:r>
              <a:rPr lang="en-US" b="1" dirty="0"/>
              <a:t>resolution</a:t>
            </a:r>
            <a:r>
              <a:rPr lang="en-US" dirty="0"/>
              <a:t>, which yields a complete inference algorithm when coupled with any complete search algorithm.</a:t>
            </a:r>
          </a:p>
          <a:p>
            <a:endParaRPr lang="en-US" dirty="0"/>
          </a:p>
          <a:p>
            <a:endParaRPr lang="en-US" dirty="0"/>
          </a:p>
        </p:txBody>
      </p:sp>
    </p:spTree>
    <p:extLst>
      <p:ext uri="{BB962C8B-B14F-4D97-AF65-F5344CB8AC3E}">
        <p14:creationId xmlns:p14="http://schemas.microsoft.com/office/powerpoint/2010/main" val="199109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Title 1">
            <a:extLst>
              <a:ext uri="{FF2B5EF4-FFF2-40B4-BE49-F238E27FC236}">
                <a16:creationId xmlns:a16="http://schemas.microsoft.com/office/drawing/2014/main" id="{917A17DC-B4B0-4140-A0E8-0F92BC6DE2D6}"/>
              </a:ext>
            </a:extLst>
          </p:cNvPr>
          <p:cNvSpPr>
            <a:spLocks noGrp="1"/>
          </p:cNvSpPr>
          <p:nvPr>
            <p:ph type="title"/>
          </p:nvPr>
        </p:nvSpPr>
        <p:spPr>
          <a:xfrm>
            <a:off x="399673" y="365125"/>
            <a:ext cx="10954127" cy="772052"/>
          </a:xfrm>
        </p:spPr>
        <p:txBody>
          <a:bodyPr anchor="ctr">
            <a:normAutofit/>
          </a:bodyPr>
          <a:lstStyle/>
          <a:p>
            <a:r>
              <a:rPr lang="en-US" dirty="0" err="1"/>
              <a:t>Wampa</a:t>
            </a:r>
            <a:r>
              <a:rPr lang="en-US" dirty="0"/>
              <a:t> World</a:t>
            </a:r>
          </a:p>
        </p:txBody>
      </p:sp>
      <p:sp>
        <p:nvSpPr>
          <p:cNvPr id="137" name="Content Placeholder 2">
            <a:extLst>
              <a:ext uri="{FF2B5EF4-FFF2-40B4-BE49-F238E27FC236}">
                <a16:creationId xmlns:a16="http://schemas.microsoft.com/office/drawing/2014/main" id="{30107046-42A9-4116-97CD-60E69DC64F91}"/>
              </a:ext>
            </a:extLst>
          </p:cNvPr>
          <p:cNvSpPr>
            <a:spLocks noGrp="1"/>
          </p:cNvSpPr>
          <p:nvPr>
            <p:ph sz="half" idx="1"/>
          </p:nvPr>
        </p:nvSpPr>
        <p:spPr>
          <a:xfrm>
            <a:off x="838200" y="1825625"/>
            <a:ext cx="5181600" cy="4351338"/>
          </a:xfrm>
        </p:spPr>
        <p:txBody>
          <a:bodyPr>
            <a:normAutofit fontScale="92500" lnSpcReduction="10000"/>
          </a:bodyPr>
          <a:lstStyle/>
          <a:p>
            <a:r>
              <a:rPr lang="en-US" dirty="0"/>
              <a:t>Our </a:t>
            </a:r>
            <a:r>
              <a:rPr lang="en-US" b="1" dirty="0"/>
              <a:t>knowledge-based agent</a:t>
            </a:r>
            <a:r>
              <a:rPr lang="en-US" dirty="0"/>
              <a:t>, R2D2, explores </a:t>
            </a:r>
            <a:r>
              <a:rPr lang="en-US" b="1" dirty="0"/>
              <a:t>a cave </a:t>
            </a:r>
            <a:r>
              <a:rPr lang="en-US" dirty="0"/>
              <a:t>consisting of </a:t>
            </a:r>
            <a:r>
              <a:rPr lang="en-US" b="1" dirty="0"/>
              <a:t>rooms</a:t>
            </a:r>
            <a:r>
              <a:rPr lang="en-US" dirty="0"/>
              <a:t> connected by passageways.</a:t>
            </a:r>
          </a:p>
          <a:p>
            <a:r>
              <a:rPr lang="en-US" dirty="0"/>
              <a:t>Lurking somewhere in the cave is the </a:t>
            </a:r>
            <a:r>
              <a:rPr lang="en-US" b="1" dirty="0" err="1"/>
              <a:t>Wampa</a:t>
            </a:r>
            <a:r>
              <a:rPr lang="en-US" dirty="0"/>
              <a:t>, a beast that eats any agent that enters its room. </a:t>
            </a:r>
          </a:p>
          <a:p>
            <a:r>
              <a:rPr lang="en-US" dirty="0"/>
              <a:t>Some rooms contain bottomless </a:t>
            </a:r>
            <a:r>
              <a:rPr lang="en-US" b="1" dirty="0"/>
              <a:t>pits</a:t>
            </a:r>
            <a:r>
              <a:rPr lang="en-US" dirty="0"/>
              <a:t> that trap any agent that wanders into the room. </a:t>
            </a:r>
          </a:p>
          <a:p>
            <a:r>
              <a:rPr lang="en-US" dirty="0"/>
              <a:t>In one room is master </a:t>
            </a:r>
            <a:r>
              <a:rPr lang="en-US" b="1" dirty="0"/>
              <a:t>Luke</a:t>
            </a:r>
            <a:r>
              <a:rPr lang="en-US" dirty="0"/>
              <a:t>.</a:t>
            </a:r>
          </a:p>
          <a:p>
            <a:r>
              <a:rPr lang="en-US" dirty="0"/>
              <a:t>The goal is:</a:t>
            </a:r>
          </a:p>
          <a:p>
            <a:pPr marL="342900" indent="-342900">
              <a:buFont typeface="Arial" panose="020B0604020202020204" pitchFamily="34" charset="0"/>
              <a:buChar char="•"/>
            </a:pPr>
            <a:r>
              <a:rPr lang="en-US" dirty="0"/>
              <a:t>collect Luke</a:t>
            </a:r>
          </a:p>
          <a:p>
            <a:pPr marL="342900" indent="-342900">
              <a:buFont typeface="Arial" panose="020B0604020202020204" pitchFamily="34" charset="0"/>
              <a:buChar char="•"/>
            </a:pPr>
            <a:r>
              <a:rPr lang="en-US" dirty="0"/>
              <a:t>exit the world </a:t>
            </a:r>
          </a:p>
          <a:p>
            <a:pPr marL="342900" indent="-342900">
              <a:buFont typeface="Arial" panose="020B0604020202020204" pitchFamily="34" charset="0"/>
              <a:buChar char="•"/>
            </a:pPr>
            <a:r>
              <a:rPr lang="en-US" dirty="0"/>
              <a:t>without being eaten</a:t>
            </a:r>
          </a:p>
        </p:txBody>
      </p:sp>
      <p:pic>
        <p:nvPicPr>
          <p:cNvPr id="1028" name="Picture 4" descr="Wampa Me, Wampa You – My Side Of The Laundry Room">
            <a:extLst>
              <a:ext uri="{FF2B5EF4-FFF2-40B4-BE49-F238E27FC236}">
                <a16:creationId xmlns:a16="http://schemas.microsoft.com/office/drawing/2014/main" id="{25B81BFB-5C18-EA4F-BB74-152568821B9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946316" y="1825625"/>
            <a:ext cx="3633367"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103218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96B3D00-9ACC-E147-879C-C39F857C37F9}"/>
              </a:ext>
            </a:extLst>
          </p:cNvPr>
          <p:cNvGrpSpPr/>
          <p:nvPr/>
        </p:nvGrpSpPr>
        <p:grpSpPr>
          <a:xfrm>
            <a:off x="7492478" y="3750743"/>
            <a:ext cx="6046376" cy="3239019"/>
            <a:chOff x="183687" y="3204667"/>
            <a:chExt cx="6046376" cy="3239019"/>
          </a:xfrm>
        </p:grpSpPr>
        <p:grpSp>
          <p:nvGrpSpPr>
            <p:cNvPr id="5" name="Group 4">
              <a:extLst>
                <a:ext uri="{FF2B5EF4-FFF2-40B4-BE49-F238E27FC236}">
                  <a16:creationId xmlns:a16="http://schemas.microsoft.com/office/drawing/2014/main" id="{BDD722E9-5AE7-D740-AB9B-406F90BACC91}"/>
                </a:ext>
              </a:extLst>
            </p:cNvPr>
            <p:cNvGrpSpPr/>
            <p:nvPr/>
          </p:nvGrpSpPr>
          <p:grpSpPr>
            <a:xfrm>
              <a:off x="489284" y="3204667"/>
              <a:ext cx="5740779" cy="2849494"/>
              <a:chOff x="6288506" y="3192636"/>
              <a:chExt cx="5740779" cy="2849494"/>
            </a:xfrm>
          </p:grpSpPr>
          <p:grpSp>
            <p:nvGrpSpPr>
              <p:cNvPr id="12" name="Group 11">
                <a:extLst>
                  <a:ext uri="{FF2B5EF4-FFF2-40B4-BE49-F238E27FC236}">
                    <a16:creationId xmlns:a16="http://schemas.microsoft.com/office/drawing/2014/main" id="{4651FAB3-31F6-F647-B41A-E599419E56CC}"/>
                  </a:ext>
                </a:extLst>
              </p:cNvPr>
              <p:cNvGrpSpPr/>
              <p:nvPr/>
            </p:nvGrpSpPr>
            <p:grpSpPr>
              <a:xfrm>
                <a:off x="7555425" y="3192636"/>
                <a:ext cx="4473860" cy="2849494"/>
                <a:chOff x="7370956" y="3401122"/>
                <a:chExt cx="3229014" cy="2056626"/>
              </a:xfrm>
            </p:grpSpPr>
            <p:sp>
              <p:nvSpPr>
                <p:cNvPr id="16" name="TextBox 15">
                  <a:extLst>
                    <a:ext uri="{FF2B5EF4-FFF2-40B4-BE49-F238E27FC236}">
                      <a16:creationId xmlns:a16="http://schemas.microsoft.com/office/drawing/2014/main" id="{AFBC75E7-634B-5B48-910D-B483F6CE1A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 name="Rectangle 16">
                  <a:extLst>
                    <a:ext uri="{FF2B5EF4-FFF2-40B4-BE49-F238E27FC236}">
                      <a16:creationId xmlns:a16="http://schemas.microsoft.com/office/drawing/2014/main" id="{52BDB0C6-6540-C74A-A708-EB9EDA37AE32}"/>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 name="Rectangle 18">
                  <a:extLst>
                    <a:ext uri="{FF2B5EF4-FFF2-40B4-BE49-F238E27FC236}">
                      <a16:creationId xmlns:a16="http://schemas.microsoft.com/office/drawing/2014/main" id="{ACA633AE-8E3C-ED4A-961D-9612763A36C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B07508AC-8995-704E-B815-C950E6F0C002}"/>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3" name="Rectangle 12">
                <a:extLst>
                  <a:ext uri="{FF2B5EF4-FFF2-40B4-BE49-F238E27FC236}">
                    <a16:creationId xmlns:a16="http://schemas.microsoft.com/office/drawing/2014/main" id="{EFC6BBCF-6EF5-5446-9D17-CE312C7B54F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4" name="Freeform 13">
                <a:extLst>
                  <a:ext uri="{FF2B5EF4-FFF2-40B4-BE49-F238E27FC236}">
                    <a16:creationId xmlns:a16="http://schemas.microsoft.com/office/drawing/2014/main" id="{B99B7251-41E5-9E49-B2C6-8C7F9E605D3A}"/>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89356F1B-048B-F54E-B286-60EBD84CF2A6}"/>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650EF18-CEA1-2046-B988-B01A251314AD}"/>
                </a:ext>
              </a:extLst>
            </p:cNvPr>
            <p:cNvGrpSpPr/>
            <p:nvPr/>
          </p:nvGrpSpPr>
          <p:grpSpPr>
            <a:xfrm>
              <a:off x="183687" y="3897055"/>
              <a:ext cx="3644964" cy="2546631"/>
              <a:chOff x="5925264" y="3875790"/>
              <a:chExt cx="3644964" cy="2546631"/>
            </a:xfrm>
          </p:grpSpPr>
          <p:sp>
            <p:nvSpPr>
              <p:cNvPr id="7" name="TextBox 6">
                <a:extLst>
                  <a:ext uri="{FF2B5EF4-FFF2-40B4-BE49-F238E27FC236}">
                    <a16:creationId xmlns:a16="http://schemas.microsoft.com/office/drawing/2014/main" id="{972C21C0-1813-0A4E-BA21-01C972DAAB9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 name="TextBox 7">
                <a:extLst>
                  <a:ext uri="{FF2B5EF4-FFF2-40B4-BE49-F238E27FC236}">
                    <a16:creationId xmlns:a16="http://schemas.microsoft.com/office/drawing/2014/main" id="{33EA2AF6-D8F3-344F-AFA7-0A8E798C0C1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9" name="TextBox 8">
                <a:extLst>
                  <a:ext uri="{FF2B5EF4-FFF2-40B4-BE49-F238E27FC236}">
                    <a16:creationId xmlns:a16="http://schemas.microsoft.com/office/drawing/2014/main" id="{030FDBF0-8806-FC4B-B1CC-8EBF7C8532C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10" name="TextBox 9">
                <a:extLst>
                  <a:ext uri="{FF2B5EF4-FFF2-40B4-BE49-F238E27FC236}">
                    <a16:creationId xmlns:a16="http://schemas.microsoft.com/office/drawing/2014/main" id="{60BFAEEB-A91E-0242-A44C-CCDCA2E47419}"/>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C843269F-3BD8-CF42-B31D-64D9DE6F26A7}"/>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21" name="Rectangle 20">
            <a:extLst>
              <a:ext uri="{FF2B5EF4-FFF2-40B4-BE49-F238E27FC236}">
                <a16:creationId xmlns:a16="http://schemas.microsoft.com/office/drawing/2014/main" id="{FF23BCAC-BFF4-DC49-9D1E-E83C7C5A4B05}"/>
              </a:ext>
            </a:extLst>
          </p:cNvPr>
          <p:cNvSpPr/>
          <p:nvPr/>
        </p:nvSpPr>
        <p:spPr>
          <a:xfrm>
            <a:off x="7798075" y="533331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descr="A drawing of a cartoon character&#10;&#10;Description automatically generated">
            <a:extLst>
              <a:ext uri="{FF2B5EF4-FFF2-40B4-BE49-F238E27FC236}">
                <a16:creationId xmlns:a16="http://schemas.microsoft.com/office/drawing/2014/main" id="{BAA2EC27-0440-DA43-BBF2-5D66941CF345}"/>
              </a:ext>
            </a:extLst>
          </p:cNvPr>
          <p:cNvPicPr>
            <a:picLocks noChangeAspect="1"/>
          </p:cNvPicPr>
          <p:nvPr/>
        </p:nvPicPr>
        <p:blipFill>
          <a:blip r:embed="rId2"/>
          <a:stretch>
            <a:fillRect/>
          </a:stretch>
        </p:blipFill>
        <p:spPr>
          <a:xfrm>
            <a:off x="8333198" y="4217675"/>
            <a:ext cx="655107" cy="1096044"/>
          </a:xfrm>
          <a:prstGeom prst="rect">
            <a:avLst/>
          </a:prstGeom>
        </p:spPr>
      </p:pic>
      <p:sp>
        <p:nvSpPr>
          <p:cNvPr id="23" name="Google Shape;75;g92b3bf485b_0_0">
            <a:extLst>
              <a:ext uri="{FF2B5EF4-FFF2-40B4-BE49-F238E27FC236}">
                <a16:creationId xmlns:a16="http://schemas.microsoft.com/office/drawing/2014/main" id="{6B8773EB-8D40-4B4D-A8B0-44616417E579}"/>
              </a:ext>
            </a:extLst>
          </p:cNvPr>
          <p:cNvSpPr/>
          <p:nvPr/>
        </p:nvSpPr>
        <p:spPr>
          <a:xfrm>
            <a:off x="6871284" y="2720501"/>
            <a:ext cx="4533316" cy="580263"/>
          </a:xfrm>
          <a:prstGeom prst="wedgeRoundRectCallout">
            <a:avLst>
              <a:gd name="adj1" fmla="val -8845"/>
              <a:gd name="adj2" fmla="val 206890"/>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Stench, but no Breeze</a:t>
            </a:r>
            <a:endParaRPr lang="el-GR" sz="2500" b="1" dirty="0">
              <a:ea typeface="Open Sans"/>
              <a:cs typeface="Open Sans"/>
              <a:sym typeface="Open Sans"/>
            </a:endParaRPr>
          </a:p>
        </p:txBody>
      </p:sp>
      <p:sp>
        <p:nvSpPr>
          <p:cNvPr id="26" name="Rectangle 25">
            <a:extLst>
              <a:ext uri="{FF2B5EF4-FFF2-40B4-BE49-F238E27FC236}">
                <a16:creationId xmlns:a16="http://schemas.microsoft.com/office/drawing/2014/main" id="{8DFA5FF0-4C49-B546-9A53-4089A385FF8C}"/>
              </a:ext>
            </a:extLst>
          </p:cNvPr>
          <p:cNvSpPr/>
          <p:nvPr/>
        </p:nvSpPr>
        <p:spPr>
          <a:xfrm>
            <a:off x="417664" y="334423"/>
            <a:ext cx="5373536" cy="3416320"/>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a:p>
            <a:r>
              <a:rPr lang="en-US" dirty="0"/>
              <a:t>R9: ¬ (P</a:t>
            </a:r>
            <a:r>
              <a:rPr lang="en-US" baseline="-25000" dirty="0"/>
              <a:t>1,2 </a:t>
            </a:r>
            <a:r>
              <a:rPr lang="en-US" dirty="0"/>
              <a:t>⋁ P</a:t>
            </a:r>
            <a:r>
              <a:rPr lang="en-US" baseline="-25000" dirty="0"/>
              <a:t>2,1</a:t>
            </a:r>
            <a:r>
              <a:rPr lang="en-US" dirty="0"/>
              <a:t>))</a:t>
            </a:r>
          </a:p>
          <a:p>
            <a:r>
              <a:rPr lang="en-US" dirty="0"/>
              <a:t>R10: ¬P</a:t>
            </a:r>
            <a:r>
              <a:rPr lang="en-US" baseline="-25000" dirty="0"/>
              <a:t>1,2 </a:t>
            </a:r>
            <a:r>
              <a:rPr lang="en-US" dirty="0"/>
              <a:t>⋀ ¬ P</a:t>
            </a:r>
            <a:r>
              <a:rPr lang="en-US" baseline="-25000" dirty="0"/>
              <a:t>2,1</a:t>
            </a:r>
            <a:endParaRPr lang="en-US" dirty="0"/>
          </a:p>
          <a:p>
            <a:r>
              <a:rPr lang="en-US" dirty="0"/>
              <a:t>R11: ¬P</a:t>
            </a:r>
            <a:r>
              <a:rPr lang="en-US" baseline="-25000" dirty="0"/>
              <a:t>1,2</a:t>
            </a:r>
            <a:endParaRPr lang="en-US" dirty="0"/>
          </a:p>
          <a:p>
            <a:r>
              <a:rPr lang="en-US" dirty="0"/>
              <a:t>R12: ¬P</a:t>
            </a:r>
            <a:r>
              <a:rPr lang="en-US" baseline="-25000" dirty="0"/>
              <a:t>2,1</a:t>
            </a:r>
            <a:endParaRPr lang="en-US" dirty="0"/>
          </a:p>
        </p:txBody>
      </p:sp>
      <p:sp>
        <p:nvSpPr>
          <p:cNvPr id="35" name="Rectangle 34">
            <a:extLst>
              <a:ext uri="{FF2B5EF4-FFF2-40B4-BE49-F238E27FC236}">
                <a16:creationId xmlns:a16="http://schemas.microsoft.com/office/drawing/2014/main" id="{33D92C12-00AC-5445-BC7B-3E26020F8D8D}"/>
              </a:ext>
            </a:extLst>
          </p:cNvPr>
          <p:cNvSpPr/>
          <p:nvPr/>
        </p:nvSpPr>
        <p:spPr>
          <a:xfrm>
            <a:off x="417664" y="3967170"/>
            <a:ext cx="1196161" cy="369332"/>
          </a:xfrm>
          <a:prstGeom prst="rect">
            <a:avLst/>
          </a:prstGeom>
          <a:solidFill>
            <a:schemeClr val="accent5"/>
          </a:solidFill>
        </p:spPr>
        <p:txBody>
          <a:bodyPr wrap="none">
            <a:spAutoFit/>
          </a:bodyPr>
          <a:lstStyle/>
          <a:p>
            <a:r>
              <a:rPr lang="en-US" dirty="0"/>
              <a:t>R13: ¬P</a:t>
            </a:r>
            <a:r>
              <a:rPr lang="en-US" baseline="-25000" dirty="0"/>
              <a:t>2,1</a:t>
            </a:r>
            <a:endParaRPr lang="en-US" dirty="0"/>
          </a:p>
        </p:txBody>
      </p:sp>
      <p:sp>
        <p:nvSpPr>
          <p:cNvPr id="36" name="Google Shape;75;g92b3bf485b_0_0">
            <a:extLst>
              <a:ext uri="{FF2B5EF4-FFF2-40B4-BE49-F238E27FC236}">
                <a16:creationId xmlns:a16="http://schemas.microsoft.com/office/drawing/2014/main" id="{FC97714C-87B8-6D4B-83EE-38028C7D0326}"/>
              </a:ext>
            </a:extLst>
          </p:cNvPr>
          <p:cNvSpPr/>
          <p:nvPr/>
        </p:nvSpPr>
        <p:spPr>
          <a:xfrm>
            <a:off x="2473334" y="3556626"/>
            <a:ext cx="2571939" cy="580263"/>
          </a:xfrm>
          <a:prstGeom prst="wedgeRoundRectCallout">
            <a:avLst>
              <a:gd name="adj1" fmla="val -86204"/>
              <a:gd name="adj2" fmla="val 4711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From Percept</a:t>
            </a:r>
            <a:endParaRPr lang="el-GR" sz="2500" b="1" dirty="0">
              <a:ea typeface="Open Sans"/>
              <a:cs typeface="Open Sans"/>
              <a:sym typeface="Open Sans"/>
            </a:endParaRPr>
          </a:p>
        </p:txBody>
      </p:sp>
      <p:sp>
        <p:nvSpPr>
          <p:cNvPr id="37" name="Rectangle 36">
            <a:extLst>
              <a:ext uri="{FF2B5EF4-FFF2-40B4-BE49-F238E27FC236}">
                <a16:creationId xmlns:a16="http://schemas.microsoft.com/office/drawing/2014/main" id="{61EF1EA6-190A-A341-BB2F-6AE2F35C0E68}"/>
              </a:ext>
            </a:extLst>
          </p:cNvPr>
          <p:cNvSpPr/>
          <p:nvPr/>
        </p:nvSpPr>
        <p:spPr>
          <a:xfrm>
            <a:off x="7790437" y="4103356"/>
            <a:ext cx="915635" cy="369332"/>
          </a:xfrm>
          <a:prstGeom prst="rect">
            <a:avLst/>
          </a:prstGeom>
        </p:spPr>
        <p:txBody>
          <a:bodyPr wrap="none">
            <a:spAutoFit/>
          </a:bodyPr>
          <a:lstStyle/>
          <a:p>
            <a:r>
              <a:rPr lang="en-US" dirty="0">
                <a:solidFill>
                  <a:schemeClr val="bg1"/>
                </a:solidFill>
              </a:rPr>
              <a:t>Stench</a:t>
            </a:r>
          </a:p>
        </p:txBody>
      </p:sp>
      <p:sp>
        <p:nvSpPr>
          <p:cNvPr id="39" name="Rectangle 38">
            <a:extLst>
              <a:ext uri="{FF2B5EF4-FFF2-40B4-BE49-F238E27FC236}">
                <a16:creationId xmlns:a16="http://schemas.microsoft.com/office/drawing/2014/main" id="{1823C36F-798A-044F-ABA3-3E5FC779ACD9}"/>
              </a:ext>
            </a:extLst>
          </p:cNvPr>
          <p:cNvSpPr/>
          <p:nvPr/>
        </p:nvSpPr>
        <p:spPr>
          <a:xfrm>
            <a:off x="418589" y="4443131"/>
            <a:ext cx="3217547" cy="369332"/>
          </a:xfrm>
          <a:prstGeom prst="rect">
            <a:avLst/>
          </a:prstGeom>
          <a:solidFill>
            <a:schemeClr val="accent5"/>
          </a:solidFill>
        </p:spPr>
        <p:txBody>
          <a:bodyPr wrap="none">
            <a:spAutoFit/>
          </a:bodyPr>
          <a:lstStyle/>
          <a:p>
            <a:r>
              <a:rPr lang="en-US" dirty="0"/>
              <a:t>R14: B</a:t>
            </a:r>
            <a:r>
              <a:rPr lang="en-US" baseline="-25000" dirty="0"/>
              <a:t>1,2</a:t>
            </a:r>
            <a:r>
              <a:rPr lang="en-US" dirty="0"/>
              <a:t> ⇔ (P</a:t>
            </a:r>
            <a:r>
              <a:rPr lang="en-US" baseline="-25000" dirty="0"/>
              <a:t>1,1 </a:t>
            </a:r>
            <a:r>
              <a:rPr lang="en-US" dirty="0"/>
              <a:t>⋁ P</a:t>
            </a:r>
            <a:r>
              <a:rPr lang="en-US" baseline="-25000" dirty="0"/>
              <a:t>2,2</a:t>
            </a:r>
            <a:r>
              <a:rPr lang="en-US" dirty="0"/>
              <a:t> ⋁ P</a:t>
            </a:r>
            <a:r>
              <a:rPr lang="en-US" baseline="-25000" dirty="0"/>
              <a:t>1,3</a:t>
            </a:r>
            <a:r>
              <a:rPr lang="en-US" dirty="0"/>
              <a:t> )</a:t>
            </a:r>
          </a:p>
        </p:txBody>
      </p:sp>
      <p:sp>
        <p:nvSpPr>
          <p:cNvPr id="40" name="Google Shape;75;g92b3bf485b_0_0">
            <a:extLst>
              <a:ext uri="{FF2B5EF4-FFF2-40B4-BE49-F238E27FC236}">
                <a16:creationId xmlns:a16="http://schemas.microsoft.com/office/drawing/2014/main" id="{172CFFBD-E026-FE4A-B27D-23FE9C1FBD9D}"/>
              </a:ext>
            </a:extLst>
          </p:cNvPr>
          <p:cNvSpPr/>
          <p:nvPr/>
        </p:nvSpPr>
        <p:spPr>
          <a:xfrm>
            <a:off x="4405836" y="4217674"/>
            <a:ext cx="2571939" cy="786125"/>
          </a:xfrm>
          <a:prstGeom prst="wedgeRoundRectCallout">
            <a:avLst>
              <a:gd name="adj1" fmla="val -82747"/>
              <a:gd name="adj2" fmla="val 8050"/>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From </a:t>
            </a:r>
            <a:r>
              <a:rPr lang="en-US" sz="2500" b="1" dirty="0" err="1">
                <a:latin typeface="Open Sans"/>
                <a:ea typeface="Open Sans"/>
                <a:cs typeface="Open Sans"/>
                <a:sym typeface="Open Sans"/>
              </a:rPr>
              <a:t>Wampa</a:t>
            </a:r>
            <a:r>
              <a:rPr lang="en-US" sz="2500" b="1" dirty="0">
                <a:latin typeface="Open Sans"/>
                <a:ea typeface="Open Sans"/>
                <a:cs typeface="Open Sans"/>
                <a:sym typeface="Open Sans"/>
              </a:rPr>
              <a:t> World Rules</a:t>
            </a:r>
            <a:endParaRPr lang="el-GR" sz="2500" b="1" dirty="0">
              <a:ea typeface="Open Sans"/>
              <a:cs typeface="Open Sans"/>
              <a:sym typeface="Open Sans"/>
            </a:endParaRPr>
          </a:p>
        </p:txBody>
      </p:sp>
      <p:sp>
        <p:nvSpPr>
          <p:cNvPr id="41" name="Rectangle 40">
            <a:extLst>
              <a:ext uri="{FF2B5EF4-FFF2-40B4-BE49-F238E27FC236}">
                <a16:creationId xmlns:a16="http://schemas.microsoft.com/office/drawing/2014/main" id="{5440A991-64BF-254E-962D-831FFF0ADB11}"/>
              </a:ext>
            </a:extLst>
          </p:cNvPr>
          <p:cNvSpPr/>
          <p:nvPr/>
        </p:nvSpPr>
        <p:spPr>
          <a:xfrm>
            <a:off x="418589" y="4935879"/>
            <a:ext cx="1196161" cy="369332"/>
          </a:xfrm>
          <a:prstGeom prst="rect">
            <a:avLst/>
          </a:prstGeom>
          <a:solidFill>
            <a:schemeClr val="accent5"/>
          </a:solidFill>
        </p:spPr>
        <p:txBody>
          <a:bodyPr wrap="none">
            <a:spAutoFit/>
          </a:bodyPr>
          <a:lstStyle/>
          <a:p>
            <a:r>
              <a:rPr lang="en-US" dirty="0"/>
              <a:t>R15: ¬P</a:t>
            </a:r>
            <a:r>
              <a:rPr lang="en-US" baseline="-25000" dirty="0"/>
              <a:t>2,2</a:t>
            </a:r>
            <a:endParaRPr lang="en-US" dirty="0"/>
          </a:p>
        </p:txBody>
      </p:sp>
      <p:sp>
        <p:nvSpPr>
          <p:cNvPr id="43" name="Google Shape;75;g92b3bf485b_0_0">
            <a:extLst>
              <a:ext uri="{FF2B5EF4-FFF2-40B4-BE49-F238E27FC236}">
                <a16:creationId xmlns:a16="http://schemas.microsoft.com/office/drawing/2014/main" id="{215F937D-9C8E-914C-8F54-4B9B143A5A3F}"/>
              </a:ext>
            </a:extLst>
          </p:cNvPr>
          <p:cNvSpPr/>
          <p:nvPr/>
        </p:nvSpPr>
        <p:spPr>
          <a:xfrm>
            <a:off x="2689234" y="5118705"/>
            <a:ext cx="5127506" cy="580263"/>
          </a:xfrm>
          <a:prstGeom prst="wedgeRoundRectCallout">
            <a:avLst>
              <a:gd name="adj1" fmla="val -72053"/>
              <a:gd name="adj2" fmla="val -18543"/>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Using same process as before</a:t>
            </a:r>
            <a:endParaRPr lang="el-GR" sz="2500" b="1" dirty="0">
              <a:ea typeface="Open Sans"/>
              <a:cs typeface="Open Sans"/>
              <a:sym typeface="Open Sans"/>
            </a:endParaRPr>
          </a:p>
        </p:txBody>
      </p:sp>
      <p:sp>
        <p:nvSpPr>
          <p:cNvPr id="45" name="Rectangle 44">
            <a:extLst>
              <a:ext uri="{FF2B5EF4-FFF2-40B4-BE49-F238E27FC236}">
                <a16:creationId xmlns:a16="http://schemas.microsoft.com/office/drawing/2014/main" id="{C11EB9D2-8FAF-F247-B0AB-6CB4B2649974}"/>
              </a:ext>
            </a:extLst>
          </p:cNvPr>
          <p:cNvSpPr/>
          <p:nvPr/>
        </p:nvSpPr>
        <p:spPr>
          <a:xfrm>
            <a:off x="421165" y="5305211"/>
            <a:ext cx="1196161" cy="369332"/>
          </a:xfrm>
          <a:prstGeom prst="rect">
            <a:avLst/>
          </a:prstGeom>
          <a:solidFill>
            <a:schemeClr val="accent5"/>
          </a:solidFill>
        </p:spPr>
        <p:txBody>
          <a:bodyPr wrap="none">
            <a:spAutoFit/>
          </a:bodyPr>
          <a:lstStyle/>
          <a:p>
            <a:r>
              <a:rPr lang="en-US" dirty="0"/>
              <a:t>R16: ¬P</a:t>
            </a:r>
            <a:r>
              <a:rPr lang="en-US" baseline="-25000" dirty="0"/>
              <a:t>1,3</a:t>
            </a:r>
            <a:endParaRPr lang="en-US" dirty="0"/>
          </a:p>
        </p:txBody>
      </p:sp>
    </p:spTree>
    <p:extLst>
      <p:ext uri="{BB962C8B-B14F-4D97-AF65-F5344CB8AC3E}">
        <p14:creationId xmlns:p14="http://schemas.microsoft.com/office/powerpoint/2010/main" val="2400323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5" grpId="0" animBg="1"/>
      <p:bldP spid="36" grpId="0" animBg="1"/>
      <p:bldP spid="39" grpId="0" animBg="1"/>
      <p:bldP spid="40" grpId="0" animBg="1"/>
      <p:bldP spid="41" grpId="0" animBg="1"/>
      <p:bldP spid="43" grpId="0" animBg="1"/>
      <p:bldP spid="45"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96B3D00-9ACC-E147-879C-C39F857C37F9}"/>
              </a:ext>
            </a:extLst>
          </p:cNvPr>
          <p:cNvGrpSpPr/>
          <p:nvPr/>
        </p:nvGrpSpPr>
        <p:grpSpPr>
          <a:xfrm>
            <a:off x="7492478" y="3750743"/>
            <a:ext cx="6046376" cy="3239019"/>
            <a:chOff x="183687" y="3204667"/>
            <a:chExt cx="6046376" cy="3239019"/>
          </a:xfrm>
        </p:grpSpPr>
        <p:grpSp>
          <p:nvGrpSpPr>
            <p:cNvPr id="5" name="Group 4">
              <a:extLst>
                <a:ext uri="{FF2B5EF4-FFF2-40B4-BE49-F238E27FC236}">
                  <a16:creationId xmlns:a16="http://schemas.microsoft.com/office/drawing/2014/main" id="{BDD722E9-5AE7-D740-AB9B-406F90BACC91}"/>
                </a:ext>
              </a:extLst>
            </p:cNvPr>
            <p:cNvGrpSpPr/>
            <p:nvPr/>
          </p:nvGrpSpPr>
          <p:grpSpPr>
            <a:xfrm>
              <a:off x="489284" y="3204667"/>
              <a:ext cx="5740779" cy="2849494"/>
              <a:chOff x="6288506" y="3192636"/>
              <a:chExt cx="5740779" cy="2849494"/>
            </a:xfrm>
          </p:grpSpPr>
          <p:grpSp>
            <p:nvGrpSpPr>
              <p:cNvPr id="12" name="Group 11">
                <a:extLst>
                  <a:ext uri="{FF2B5EF4-FFF2-40B4-BE49-F238E27FC236}">
                    <a16:creationId xmlns:a16="http://schemas.microsoft.com/office/drawing/2014/main" id="{4651FAB3-31F6-F647-B41A-E599419E56CC}"/>
                  </a:ext>
                </a:extLst>
              </p:cNvPr>
              <p:cNvGrpSpPr/>
              <p:nvPr/>
            </p:nvGrpSpPr>
            <p:grpSpPr>
              <a:xfrm>
                <a:off x="7555425" y="3192636"/>
                <a:ext cx="4473860" cy="2849494"/>
                <a:chOff x="7370956" y="3401122"/>
                <a:chExt cx="3229014" cy="2056626"/>
              </a:xfrm>
            </p:grpSpPr>
            <p:sp>
              <p:nvSpPr>
                <p:cNvPr id="16" name="TextBox 15">
                  <a:extLst>
                    <a:ext uri="{FF2B5EF4-FFF2-40B4-BE49-F238E27FC236}">
                      <a16:creationId xmlns:a16="http://schemas.microsoft.com/office/drawing/2014/main" id="{AFBC75E7-634B-5B48-910D-B483F6CE1A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 name="Rectangle 16">
                  <a:extLst>
                    <a:ext uri="{FF2B5EF4-FFF2-40B4-BE49-F238E27FC236}">
                      <a16:creationId xmlns:a16="http://schemas.microsoft.com/office/drawing/2014/main" id="{52BDB0C6-6540-C74A-A708-EB9EDA37AE32}"/>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 name="Rectangle 18">
                  <a:extLst>
                    <a:ext uri="{FF2B5EF4-FFF2-40B4-BE49-F238E27FC236}">
                      <a16:creationId xmlns:a16="http://schemas.microsoft.com/office/drawing/2014/main" id="{ACA633AE-8E3C-ED4A-961D-9612763A36C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B07508AC-8995-704E-B815-C950E6F0C002}"/>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3" name="Rectangle 12">
                <a:extLst>
                  <a:ext uri="{FF2B5EF4-FFF2-40B4-BE49-F238E27FC236}">
                    <a16:creationId xmlns:a16="http://schemas.microsoft.com/office/drawing/2014/main" id="{EFC6BBCF-6EF5-5446-9D17-CE312C7B54F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4" name="Freeform 13">
                <a:extLst>
                  <a:ext uri="{FF2B5EF4-FFF2-40B4-BE49-F238E27FC236}">
                    <a16:creationId xmlns:a16="http://schemas.microsoft.com/office/drawing/2014/main" id="{B99B7251-41E5-9E49-B2C6-8C7F9E605D3A}"/>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89356F1B-048B-F54E-B286-60EBD84CF2A6}"/>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650EF18-CEA1-2046-B988-B01A251314AD}"/>
                </a:ext>
              </a:extLst>
            </p:cNvPr>
            <p:cNvGrpSpPr/>
            <p:nvPr/>
          </p:nvGrpSpPr>
          <p:grpSpPr>
            <a:xfrm>
              <a:off x="183687" y="3897055"/>
              <a:ext cx="3644964" cy="2546631"/>
              <a:chOff x="5925264" y="3875790"/>
              <a:chExt cx="3644964" cy="2546631"/>
            </a:xfrm>
          </p:grpSpPr>
          <p:sp>
            <p:nvSpPr>
              <p:cNvPr id="7" name="TextBox 6">
                <a:extLst>
                  <a:ext uri="{FF2B5EF4-FFF2-40B4-BE49-F238E27FC236}">
                    <a16:creationId xmlns:a16="http://schemas.microsoft.com/office/drawing/2014/main" id="{972C21C0-1813-0A4E-BA21-01C972DAAB9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 name="TextBox 7">
                <a:extLst>
                  <a:ext uri="{FF2B5EF4-FFF2-40B4-BE49-F238E27FC236}">
                    <a16:creationId xmlns:a16="http://schemas.microsoft.com/office/drawing/2014/main" id="{33EA2AF6-D8F3-344F-AFA7-0A8E798C0C1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9" name="TextBox 8">
                <a:extLst>
                  <a:ext uri="{FF2B5EF4-FFF2-40B4-BE49-F238E27FC236}">
                    <a16:creationId xmlns:a16="http://schemas.microsoft.com/office/drawing/2014/main" id="{030FDBF0-8806-FC4B-B1CC-8EBF7C8532C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10" name="TextBox 9">
                <a:extLst>
                  <a:ext uri="{FF2B5EF4-FFF2-40B4-BE49-F238E27FC236}">
                    <a16:creationId xmlns:a16="http://schemas.microsoft.com/office/drawing/2014/main" id="{60BFAEEB-A91E-0242-A44C-CCDCA2E47419}"/>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C843269F-3BD8-CF42-B31D-64D9DE6F26A7}"/>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21" name="Rectangle 20">
            <a:extLst>
              <a:ext uri="{FF2B5EF4-FFF2-40B4-BE49-F238E27FC236}">
                <a16:creationId xmlns:a16="http://schemas.microsoft.com/office/drawing/2014/main" id="{FF23BCAC-BFF4-DC49-9D1E-E83C7C5A4B05}"/>
              </a:ext>
            </a:extLst>
          </p:cNvPr>
          <p:cNvSpPr/>
          <p:nvPr/>
        </p:nvSpPr>
        <p:spPr>
          <a:xfrm>
            <a:off x="7798075" y="533331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descr="A drawing of a cartoon character&#10;&#10;Description automatically generated">
            <a:extLst>
              <a:ext uri="{FF2B5EF4-FFF2-40B4-BE49-F238E27FC236}">
                <a16:creationId xmlns:a16="http://schemas.microsoft.com/office/drawing/2014/main" id="{BAA2EC27-0440-DA43-BBF2-5D66941CF345}"/>
              </a:ext>
            </a:extLst>
          </p:cNvPr>
          <p:cNvPicPr>
            <a:picLocks noChangeAspect="1"/>
          </p:cNvPicPr>
          <p:nvPr/>
        </p:nvPicPr>
        <p:blipFill>
          <a:blip r:embed="rId2"/>
          <a:stretch>
            <a:fillRect/>
          </a:stretch>
        </p:blipFill>
        <p:spPr>
          <a:xfrm>
            <a:off x="8333198" y="4217675"/>
            <a:ext cx="655107" cy="1096044"/>
          </a:xfrm>
          <a:prstGeom prst="rect">
            <a:avLst/>
          </a:prstGeom>
        </p:spPr>
      </p:pic>
      <p:sp>
        <p:nvSpPr>
          <p:cNvPr id="23" name="Google Shape;75;g92b3bf485b_0_0">
            <a:extLst>
              <a:ext uri="{FF2B5EF4-FFF2-40B4-BE49-F238E27FC236}">
                <a16:creationId xmlns:a16="http://schemas.microsoft.com/office/drawing/2014/main" id="{6B8773EB-8D40-4B4D-A8B0-44616417E579}"/>
              </a:ext>
            </a:extLst>
          </p:cNvPr>
          <p:cNvSpPr/>
          <p:nvPr/>
        </p:nvSpPr>
        <p:spPr>
          <a:xfrm>
            <a:off x="6871284" y="2720501"/>
            <a:ext cx="4533316" cy="580263"/>
          </a:xfrm>
          <a:prstGeom prst="wedgeRoundRectCallout">
            <a:avLst>
              <a:gd name="adj1" fmla="val -8845"/>
              <a:gd name="adj2" fmla="val 206890"/>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Stench, but no Breeze</a:t>
            </a:r>
            <a:endParaRPr lang="el-GR" sz="2500" b="1" dirty="0">
              <a:ea typeface="Open Sans"/>
              <a:cs typeface="Open Sans"/>
              <a:sym typeface="Open Sans"/>
            </a:endParaRPr>
          </a:p>
        </p:txBody>
      </p:sp>
      <p:sp>
        <p:nvSpPr>
          <p:cNvPr id="35" name="Rectangle 34">
            <a:extLst>
              <a:ext uri="{FF2B5EF4-FFF2-40B4-BE49-F238E27FC236}">
                <a16:creationId xmlns:a16="http://schemas.microsoft.com/office/drawing/2014/main" id="{33D92C12-00AC-5445-BC7B-3E26020F8D8D}"/>
              </a:ext>
            </a:extLst>
          </p:cNvPr>
          <p:cNvSpPr/>
          <p:nvPr/>
        </p:nvSpPr>
        <p:spPr>
          <a:xfrm>
            <a:off x="417664" y="3889133"/>
            <a:ext cx="3217547" cy="1477328"/>
          </a:xfrm>
          <a:prstGeom prst="rect">
            <a:avLst/>
          </a:prstGeom>
          <a:solidFill>
            <a:schemeClr val="accent5"/>
          </a:solidFill>
        </p:spPr>
        <p:txBody>
          <a:bodyPr wrap="none">
            <a:spAutoFit/>
          </a:bodyPr>
          <a:lstStyle/>
          <a:p>
            <a:r>
              <a:rPr lang="en-US" dirty="0"/>
              <a:t>R13: ¬B</a:t>
            </a:r>
            <a:r>
              <a:rPr lang="en-US" baseline="-25000" dirty="0"/>
              <a:t>2,1</a:t>
            </a:r>
          </a:p>
          <a:p>
            <a:r>
              <a:rPr lang="en-US" dirty="0"/>
              <a:t>R14: B</a:t>
            </a:r>
            <a:r>
              <a:rPr lang="en-US" baseline="-25000" dirty="0"/>
              <a:t>1,2</a:t>
            </a:r>
            <a:r>
              <a:rPr lang="en-US" dirty="0"/>
              <a:t> ⇔ (P</a:t>
            </a:r>
            <a:r>
              <a:rPr lang="en-US" baseline="-25000" dirty="0"/>
              <a:t>1,1 </a:t>
            </a:r>
            <a:r>
              <a:rPr lang="en-US" dirty="0"/>
              <a:t>⋁ P</a:t>
            </a:r>
            <a:r>
              <a:rPr lang="en-US" baseline="-25000" dirty="0"/>
              <a:t>2,2</a:t>
            </a:r>
            <a:r>
              <a:rPr lang="en-US" dirty="0"/>
              <a:t> ⋁ P</a:t>
            </a:r>
            <a:r>
              <a:rPr lang="en-US" baseline="-25000" dirty="0"/>
              <a:t>1,3</a:t>
            </a:r>
            <a:r>
              <a:rPr lang="en-US" dirty="0"/>
              <a:t> )</a:t>
            </a:r>
          </a:p>
          <a:p>
            <a:r>
              <a:rPr lang="en-US" dirty="0"/>
              <a:t>R15: ¬P</a:t>
            </a:r>
            <a:r>
              <a:rPr lang="en-US" baseline="-25000" dirty="0"/>
              <a:t>2,2</a:t>
            </a:r>
            <a:endParaRPr lang="en-US" dirty="0"/>
          </a:p>
          <a:p>
            <a:r>
              <a:rPr lang="en-US" dirty="0"/>
              <a:t>R16: ¬P</a:t>
            </a:r>
            <a:r>
              <a:rPr lang="en-US" baseline="-25000" dirty="0"/>
              <a:t>1,3</a:t>
            </a:r>
            <a:endParaRPr lang="en-US" dirty="0"/>
          </a:p>
          <a:p>
            <a:r>
              <a:rPr lang="en-US" dirty="0"/>
              <a:t>R17: P</a:t>
            </a:r>
            <a:r>
              <a:rPr lang="en-US" baseline="-25000" dirty="0"/>
              <a:t>1,1 </a:t>
            </a:r>
            <a:r>
              <a:rPr lang="en-US" dirty="0"/>
              <a:t>⋁ P</a:t>
            </a:r>
            <a:r>
              <a:rPr lang="en-US" baseline="-25000" dirty="0"/>
              <a:t>2,2</a:t>
            </a:r>
            <a:r>
              <a:rPr lang="en-US" dirty="0"/>
              <a:t> ⋁ P</a:t>
            </a:r>
            <a:r>
              <a:rPr lang="en-US" baseline="-25000" dirty="0"/>
              <a:t>3,1</a:t>
            </a:r>
            <a:r>
              <a:rPr lang="en-US" dirty="0"/>
              <a:t> </a:t>
            </a:r>
          </a:p>
        </p:txBody>
      </p:sp>
      <p:sp>
        <p:nvSpPr>
          <p:cNvPr id="37" name="Rectangle 36">
            <a:extLst>
              <a:ext uri="{FF2B5EF4-FFF2-40B4-BE49-F238E27FC236}">
                <a16:creationId xmlns:a16="http://schemas.microsoft.com/office/drawing/2014/main" id="{61EF1EA6-190A-A341-BB2F-6AE2F35C0E68}"/>
              </a:ext>
            </a:extLst>
          </p:cNvPr>
          <p:cNvSpPr/>
          <p:nvPr/>
        </p:nvSpPr>
        <p:spPr>
          <a:xfrm>
            <a:off x="7790437" y="4103356"/>
            <a:ext cx="915635" cy="369332"/>
          </a:xfrm>
          <a:prstGeom prst="rect">
            <a:avLst/>
          </a:prstGeom>
        </p:spPr>
        <p:txBody>
          <a:bodyPr wrap="none">
            <a:spAutoFit/>
          </a:bodyPr>
          <a:lstStyle/>
          <a:p>
            <a:r>
              <a:rPr lang="en-US" dirty="0">
                <a:solidFill>
                  <a:schemeClr val="bg1"/>
                </a:solidFill>
              </a:rPr>
              <a:t>Stench</a:t>
            </a:r>
          </a:p>
        </p:txBody>
      </p:sp>
      <p:sp>
        <p:nvSpPr>
          <p:cNvPr id="30" name="Google Shape;75;g92b3bf485b_0_0">
            <a:extLst>
              <a:ext uri="{FF2B5EF4-FFF2-40B4-BE49-F238E27FC236}">
                <a16:creationId xmlns:a16="http://schemas.microsoft.com/office/drawing/2014/main" id="{31834605-304A-8E45-9E76-DA46CA3E53A5}"/>
              </a:ext>
            </a:extLst>
          </p:cNvPr>
          <p:cNvSpPr/>
          <p:nvPr/>
        </p:nvSpPr>
        <p:spPr>
          <a:xfrm>
            <a:off x="4033172" y="4217675"/>
            <a:ext cx="2571939" cy="580263"/>
          </a:xfrm>
          <a:prstGeom prst="wedgeRoundRectCallout">
            <a:avLst>
              <a:gd name="adj1" fmla="val -86204"/>
              <a:gd name="adj2" fmla="val 4711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New Rules</a:t>
            </a:r>
            <a:endParaRPr lang="el-GR" sz="2500" b="1" dirty="0">
              <a:ea typeface="Open Sans"/>
              <a:cs typeface="Open Sans"/>
              <a:sym typeface="Open Sans"/>
            </a:endParaRPr>
          </a:p>
        </p:txBody>
      </p:sp>
      <p:sp>
        <p:nvSpPr>
          <p:cNvPr id="31" name="Rectangle 30">
            <a:extLst>
              <a:ext uri="{FF2B5EF4-FFF2-40B4-BE49-F238E27FC236}">
                <a16:creationId xmlns:a16="http://schemas.microsoft.com/office/drawing/2014/main" id="{08823860-0A79-D949-8B7B-2BCBB4738DFC}"/>
              </a:ext>
            </a:extLst>
          </p:cNvPr>
          <p:cNvSpPr/>
          <p:nvPr/>
        </p:nvSpPr>
        <p:spPr>
          <a:xfrm>
            <a:off x="417664" y="334423"/>
            <a:ext cx="4954436" cy="3416320"/>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a:p>
            <a:r>
              <a:rPr lang="en-US" dirty="0"/>
              <a:t>R9: ¬ (P</a:t>
            </a:r>
            <a:r>
              <a:rPr lang="en-US" baseline="-25000" dirty="0"/>
              <a:t>1,2 </a:t>
            </a:r>
            <a:r>
              <a:rPr lang="en-US" dirty="0"/>
              <a:t>⋁ P</a:t>
            </a:r>
            <a:r>
              <a:rPr lang="en-US" baseline="-25000" dirty="0"/>
              <a:t>2,1</a:t>
            </a:r>
            <a:r>
              <a:rPr lang="en-US" dirty="0"/>
              <a:t>))</a:t>
            </a:r>
          </a:p>
          <a:p>
            <a:r>
              <a:rPr lang="en-US" dirty="0"/>
              <a:t>R10: ¬P</a:t>
            </a:r>
            <a:r>
              <a:rPr lang="en-US" baseline="-25000" dirty="0"/>
              <a:t>1,2 </a:t>
            </a:r>
            <a:r>
              <a:rPr lang="en-US" dirty="0"/>
              <a:t>⋀ ¬ P</a:t>
            </a:r>
            <a:r>
              <a:rPr lang="en-US" baseline="-25000" dirty="0"/>
              <a:t>2,1</a:t>
            </a:r>
            <a:endParaRPr lang="en-US" dirty="0"/>
          </a:p>
          <a:p>
            <a:r>
              <a:rPr lang="en-US" dirty="0"/>
              <a:t>R11: ¬P</a:t>
            </a:r>
            <a:r>
              <a:rPr lang="en-US" baseline="-25000" dirty="0"/>
              <a:t>1,2</a:t>
            </a:r>
            <a:endParaRPr lang="en-US" dirty="0"/>
          </a:p>
          <a:p>
            <a:r>
              <a:rPr lang="en-US" dirty="0"/>
              <a:t>R12: ¬P</a:t>
            </a:r>
            <a:r>
              <a:rPr lang="en-US" baseline="-25000" dirty="0"/>
              <a:t>2,1</a:t>
            </a:r>
            <a:endParaRPr lang="en-US" dirty="0"/>
          </a:p>
        </p:txBody>
      </p:sp>
    </p:spTree>
    <p:extLst>
      <p:ext uri="{BB962C8B-B14F-4D97-AF65-F5344CB8AC3E}">
        <p14:creationId xmlns:p14="http://schemas.microsoft.com/office/powerpoint/2010/main" val="2793620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35" grpId="0" animBg="1"/>
      <p:bldP spid="30"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96B3D00-9ACC-E147-879C-C39F857C37F9}"/>
              </a:ext>
            </a:extLst>
          </p:cNvPr>
          <p:cNvGrpSpPr/>
          <p:nvPr/>
        </p:nvGrpSpPr>
        <p:grpSpPr>
          <a:xfrm>
            <a:off x="7492478" y="3750743"/>
            <a:ext cx="6046376" cy="3239019"/>
            <a:chOff x="183687" y="3204667"/>
            <a:chExt cx="6046376" cy="3239019"/>
          </a:xfrm>
        </p:grpSpPr>
        <p:grpSp>
          <p:nvGrpSpPr>
            <p:cNvPr id="5" name="Group 4">
              <a:extLst>
                <a:ext uri="{FF2B5EF4-FFF2-40B4-BE49-F238E27FC236}">
                  <a16:creationId xmlns:a16="http://schemas.microsoft.com/office/drawing/2014/main" id="{BDD722E9-5AE7-D740-AB9B-406F90BACC91}"/>
                </a:ext>
              </a:extLst>
            </p:cNvPr>
            <p:cNvGrpSpPr/>
            <p:nvPr/>
          </p:nvGrpSpPr>
          <p:grpSpPr>
            <a:xfrm>
              <a:off x="489284" y="3204667"/>
              <a:ext cx="5740779" cy="2849494"/>
              <a:chOff x="6288506" y="3192636"/>
              <a:chExt cx="5740779" cy="2849494"/>
            </a:xfrm>
          </p:grpSpPr>
          <p:grpSp>
            <p:nvGrpSpPr>
              <p:cNvPr id="12" name="Group 11">
                <a:extLst>
                  <a:ext uri="{FF2B5EF4-FFF2-40B4-BE49-F238E27FC236}">
                    <a16:creationId xmlns:a16="http://schemas.microsoft.com/office/drawing/2014/main" id="{4651FAB3-31F6-F647-B41A-E599419E56CC}"/>
                  </a:ext>
                </a:extLst>
              </p:cNvPr>
              <p:cNvGrpSpPr/>
              <p:nvPr/>
            </p:nvGrpSpPr>
            <p:grpSpPr>
              <a:xfrm>
                <a:off x="7555425" y="3192636"/>
                <a:ext cx="4473860" cy="2849494"/>
                <a:chOff x="7370956" y="3401122"/>
                <a:chExt cx="3229014" cy="2056626"/>
              </a:xfrm>
            </p:grpSpPr>
            <p:sp>
              <p:nvSpPr>
                <p:cNvPr id="16" name="TextBox 15">
                  <a:extLst>
                    <a:ext uri="{FF2B5EF4-FFF2-40B4-BE49-F238E27FC236}">
                      <a16:creationId xmlns:a16="http://schemas.microsoft.com/office/drawing/2014/main" id="{AFBC75E7-634B-5B48-910D-B483F6CE1A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 name="Rectangle 16">
                  <a:extLst>
                    <a:ext uri="{FF2B5EF4-FFF2-40B4-BE49-F238E27FC236}">
                      <a16:creationId xmlns:a16="http://schemas.microsoft.com/office/drawing/2014/main" id="{52BDB0C6-6540-C74A-A708-EB9EDA37AE32}"/>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 name="Rectangle 18">
                  <a:extLst>
                    <a:ext uri="{FF2B5EF4-FFF2-40B4-BE49-F238E27FC236}">
                      <a16:creationId xmlns:a16="http://schemas.microsoft.com/office/drawing/2014/main" id="{ACA633AE-8E3C-ED4A-961D-9612763A36C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B07508AC-8995-704E-B815-C950E6F0C002}"/>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3" name="Rectangle 12">
                <a:extLst>
                  <a:ext uri="{FF2B5EF4-FFF2-40B4-BE49-F238E27FC236}">
                    <a16:creationId xmlns:a16="http://schemas.microsoft.com/office/drawing/2014/main" id="{EFC6BBCF-6EF5-5446-9D17-CE312C7B54F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4" name="Freeform 13">
                <a:extLst>
                  <a:ext uri="{FF2B5EF4-FFF2-40B4-BE49-F238E27FC236}">
                    <a16:creationId xmlns:a16="http://schemas.microsoft.com/office/drawing/2014/main" id="{B99B7251-41E5-9E49-B2C6-8C7F9E605D3A}"/>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89356F1B-048B-F54E-B286-60EBD84CF2A6}"/>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650EF18-CEA1-2046-B988-B01A251314AD}"/>
                </a:ext>
              </a:extLst>
            </p:cNvPr>
            <p:cNvGrpSpPr/>
            <p:nvPr/>
          </p:nvGrpSpPr>
          <p:grpSpPr>
            <a:xfrm>
              <a:off x="183687" y="3897055"/>
              <a:ext cx="3644964" cy="2546631"/>
              <a:chOff x="5925264" y="3875790"/>
              <a:chExt cx="3644964" cy="2546631"/>
            </a:xfrm>
          </p:grpSpPr>
          <p:sp>
            <p:nvSpPr>
              <p:cNvPr id="7" name="TextBox 6">
                <a:extLst>
                  <a:ext uri="{FF2B5EF4-FFF2-40B4-BE49-F238E27FC236}">
                    <a16:creationId xmlns:a16="http://schemas.microsoft.com/office/drawing/2014/main" id="{972C21C0-1813-0A4E-BA21-01C972DAAB9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 name="TextBox 7">
                <a:extLst>
                  <a:ext uri="{FF2B5EF4-FFF2-40B4-BE49-F238E27FC236}">
                    <a16:creationId xmlns:a16="http://schemas.microsoft.com/office/drawing/2014/main" id="{33EA2AF6-D8F3-344F-AFA7-0A8E798C0C1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9" name="TextBox 8">
                <a:extLst>
                  <a:ext uri="{FF2B5EF4-FFF2-40B4-BE49-F238E27FC236}">
                    <a16:creationId xmlns:a16="http://schemas.microsoft.com/office/drawing/2014/main" id="{030FDBF0-8806-FC4B-B1CC-8EBF7C8532C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10" name="TextBox 9">
                <a:extLst>
                  <a:ext uri="{FF2B5EF4-FFF2-40B4-BE49-F238E27FC236}">
                    <a16:creationId xmlns:a16="http://schemas.microsoft.com/office/drawing/2014/main" id="{60BFAEEB-A91E-0242-A44C-CCDCA2E47419}"/>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C843269F-3BD8-CF42-B31D-64D9DE6F26A7}"/>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21" name="Rectangle 20">
            <a:extLst>
              <a:ext uri="{FF2B5EF4-FFF2-40B4-BE49-F238E27FC236}">
                <a16:creationId xmlns:a16="http://schemas.microsoft.com/office/drawing/2014/main" id="{FF23BCAC-BFF4-DC49-9D1E-E83C7C5A4B05}"/>
              </a:ext>
            </a:extLst>
          </p:cNvPr>
          <p:cNvSpPr/>
          <p:nvPr/>
        </p:nvSpPr>
        <p:spPr>
          <a:xfrm>
            <a:off x="7798075" y="533331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descr="A drawing of a cartoon character&#10;&#10;Description automatically generated">
            <a:extLst>
              <a:ext uri="{FF2B5EF4-FFF2-40B4-BE49-F238E27FC236}">
                <a16:creationId xmlns:a16="http://schemas.microsoft.com/office/drawing/2014/main" id="{BAA2EC27-0440-DA43-BBF2-5D66941CF345}"/>
              </a:ext>
            </a:extLst>
          </p:cNvPr>
          <p:cNvPicPr>
            <a:picLocks noChangeAspect="1"/>
          </p:cNvPicPr>
          <p:nvPr/>
        </p:nvPicPr>
        <p:blipFill>
          <a:blip r:embed="rId3"/>
          <a:stretch>
            <a:fillRect/>
          </a:stretch>
        </p:blipFill>
        <p:spPr>
          <a:xfrm>
            <a:off x="8333198" y="4217675"/>
            <a:ext cx="655107" cy="1096044"/>
          </a:xfrm>
          <a:prstGeom prst="rect">
            <a:avLst/>
          </a:prstGeom>
        </p:spPr>
      </p:pic>
      <p:sp>
        <p:nvSpPr>
          <p:cNvPr id="26" name="Rectangle 25">
            <a:extLst>
              <a:ext uri="{FF2B5EF4-FFF2-40B4-BE49-F238E27FC236}">
                <a16:creationId xmlns:a16="http://schemas.microsoft.com/office/drawing/2014/main" id="{8DFA5FF0-4C49-B546-9A53-4089A385FF8C}"/>
              </a:ext>
            </a:extLst>
          </p:cNvPr>
          <p:cNvSpPr/>
          <p:nvPr/>
        </p:nvSpPr>
        <p:spPr>
          <a:xfrm>
            <a:off x="417664" y="334423"/>
            <a:ext cx="4954436" cy="3416320"/>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a:p>
            <a:r>
              <a:rPr lang="en-US" dirty="0"/>
              <a:t>R7: ((P</a:t>
            </a:r>
            <a:r>
              <a:rPr lang="en-US" baseline="-25000" dirty="0"/>
              <a:t>1,2 </a:t>
            </a:r>
            <a:r>
              <a:rPr lang="en-US" dirty="0"/>
              <a:t>⋁ P</a:t>
            </a:r>
            <a:r>
              <a:rPr lang="en-US" baseline="-25000" dirty="0"/>
              <a:t>2,1</a:t>
            </a:r>
            <a:r>
              <a:rPr lang="en-US" dirty="0"/>
              <a:t> ) ⟹ B</a:t>
            </a:r>
            <a:r>
              <a:rPr lang="en-US" baseline="-25000" dirty="0"/>
              <a:t>1,1</a:t>
            </a:r>
            <a:r>
              <a:rPr lang="en-US" dirty="0"/>
              <a:t>) </a:t>
            </a:r>
          </a:p>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a:p>
            <a:r>
              <a:rPr lang="en-US" dirty="0"/>
              <a:t>R9: ¬ (P</a:t>
            </a:r>
            <a:r>
              <a:rPr lang="en-US" baseline="-25000" dirty="0"/>
              <a:t>1,2 </a:t>
            </a:r>
            <a:r>
              <a:rPr lang="en-US" dirty="0"/>
              <a:t>⋁ P</a:t>
            </a:r>
            <a:r>
              <a:rPr lang="en-US" baseline="-25000" dirty="0"/>
              <a:t>2,1</a:t>
            </a:r>
            <a:r>
              <a:rPr lang="en-US" dirty="0"/>
              <a:t>))</a:t>
            </a:r>
          </a:p>
          <a:p>
            <a:r>
              <a:rPr lang="en-US" dirty="0"/>
              <a:t>R10: ¬P</a:t>
            </a:r>
            <a:r>
              <a:rPr lang="en-US" baseline="-25000" dirty="0"/>
              <a:t>1,2 </a:t>
            </a:r>
            <a:r>
              <a:rPr lang="en-US" dirty="0"/>
              <a:t>⋀ ¬ P</a:t>
            </a:r>
            <a:r>
              <a:rPr lang="en-US" baseline="-25000" dirty="0"/>
              <a:t>2,1</a:t>
            </a:r>
            <a:endParaRPr lang="en-US" dirty="0"/>
          </a:p>
          <a:p>
            <a:r>
              <a:rPr lang="en-US" dirty="0"/>
              <a:t>R11: ¬P</a:t>
            </a:r>
            <a:r>
              <a:rPr lang="en-US" baseline="-25000" dirty="0"/>
              <a:t>1,2</a:t>
            </a:r>
            <a:endParaRPr lang="en-US" dirty="0"/>
          </a:p>
          <a:p>
            <a:r>
              <a:rPr lang="en-US" dirty="0"/>
              <a:t>R12: ¬P</a:t>
            </a:r>
            <a:r>
              <a:rPr lang="en-US" baseline="-25000" dirty="0"/>
              <a:t>2,1</a:t>
            </a:r>
            <a:endParaRPr lang="en-US" dirty="0"/>
          </a:p>
        </p:txBody>
      </p:sp>
      <p:sp>
        <p:nvSpPr>
          <p:cNvPr id="35" name="Rectangle 34">
            <a:extLst>
              <a:ext uri="{FF2B5EF4-FFF2-40B4-BE49-F238E27FC236}">
                <a16:creationId xmlns:a16="http://schemas.microsoft.com/office/drawing/2014/main" id="{33D92C12-00AC-5445-BC7B-3E26020F8D8D}"/>
              </a:ext>
            </a:extLst>
          </p:cNvPr>
          <p:cNvSpPr/>
          <p:nvPr/>
        </p:nvSpPr>
        <p:spPr>
          <a:xfrm>
            <a:off x="417664" y="3889133"/>
            <a:ext cx="3217547" cy="1477328"/>
          </a:xfrm>
          <a:prstGeom prst="rect">
            <a:avLst/>
          </a:prstGeom>
          <a:solidFill>
            <a:schemeClr val="accent5"/>
          </a:solidFill>
        </p:spPr>
        <p:txBody>
          <a:bodyPr wrap="none">
            <a:spAutoFit/>
          </a:bodyPr>
          <a:lstStyle/>
          <a:p>
            <a:r>
              <a:rPr lang="en-US" dirty="0"/>
              <a:t>R13: ¬B</a:t>
            </a:r>
            <a:r>
              <a:rPr lang="en-US" baseline="-25000" dirty="0"/>
              <a:t>2,1</a:t>
            </a:r>
          </a:p>
          <a:p>
            <a:r>
              <a:rPr lang="en-US" dirty="0"/>
              <a:t>R14: B</a:t>
            </a:r>
            <a:r>
              <a:rPr lang="en-US" baseline="-25000" dirty="0"/>
              <a:t>1,2</a:t>
            </a:r>
            <a:r>
              <a:rPr lang="en-US" dirty="0"/>
              <a:t> ⇔ (P</a:t>
            </a:r>
            <a:r>
              <a:rPr lang="en-US" baseline="-25000" dirty="0"/>
              <a:t>1,1 </a:t>
            </a:r>
            <a:r>
              <a:rPr lang="en-US" dirty="0"/>
              <a:t>⋁ P</a:t>
            </a:r>
            <a:r>
              <a:rPr lang="en-US" baseline="-25000" dirty="0"/>
              <a:t>2,2</a:t>
            </a:r>
            <a:r>
              <a:rPr lang="en-US" dirty="0"/>
              <a:t> ⋁ P</a:t>
            </a:r>
            <a:r>
              <a:rPr lang="en-US" baseline="-25000" dirty="0"/>
              <a:t>1,3</a:t>
            </a:r>
            <a:r>
              <a:rPr lang="en-US" dirty="0"/>
              <a:t> )</a:t>
            </a:r>
          </a:p>
          <a:p>
            <a:r>
              <a:rPr lang="en-US" dirty="0"/>
              <a:t>R15: ¬P</a:t>
            </a:r>
            <a:r>
              <a:rPr lang="en-US" baseline="-25000" dirty="0"/>
              <a:t>2,2</a:t>
            </a:r>
            <a:endParaRPr lang="en-US" dirty="0"/>
          </a:p>
          <a:p>
            <a:r>
              <a:rPr lang="en-US" dirty="0"/>
              <a:t>R16: ¬P</a:t>
            </a:r>
            <a:r>
              <a:rPr lang="en-US" baseline="-25000" dirty="0"/>
              <a:t>1,3</a:t>
            </a:r>
            <a:endParaRPr lang="en-US" dirty="0"/>
          </a:p>
          <a:p>
            <a:r>
              <a:rPr lang="en-US" dirty="0"/>
              <a:t>R17: P</a:t>
            </a:r>
            <a:r>
              <a:rPr lang="en-US" baseline="-25000" dirty="0"/>
              <a:t>1,1 </a:t>
            </a:r>
            <a:r>
              <a:rPr lang="en-US" dirty="0"/>
              <a:t>⋁ P</a:t>
            </a:r>
            <a:r>
              <a:rPr lang="en-US" baseline="-25000" dirty="0"/>
              <a:t>2,2</a:t>
            </a:r>
            <a:r>
              <a:rPr lang="en-US" dirty="0"/>
              <a:t> ⋁ P</a:t>
            </a:r>
            <a:r>
              <a:rPr lang="en-US" baseline="-25000" dirty="0"/>
              <a:t>3,1</a:t>
            </a:r>
            <a:r>
              <a:rPr lang="en-US" dirty="0"/>
              <a:t> </a:t>
            </a:r>
          </a:p>
        </p:txBody>
      </p:sp>
      <p:sp>
        <p:nvSpPr>
          <p:cNvPr id="37" name="Rectangle 36">
            <a:extLst>
              <a:ext uri="{FF2B5EF4-FFF2-40B4-BE49-F238E27FC236}">
                <a16:creationId xmlns:a16="http://schemas.microsoft.com/office/drawing/2014/main" id="{61EF1EA6-190A-A341-BB2F-6AE2F35C0E68}"/>
              </a:ext>
            </a:extLst>
          </p:cNvPr>
          <p:cNvSpPr/>
          <p:nvPr/>
        </p:nvSpPr>
        <p:spPr>
          <a:xfrm>
            <a:off x="7790437" y="4103356"/>
            <a:ext cx="915635" cy="369332"/>
          </a:xfrm>
          <a:prstGeom prst="rect">
            <a:avLst/>
          </a:prstGeom>
        </p:spPr>
        <p:txBody>
          <a:bodyPr wrap="none">
            <a:spAutoFit/>
          </a:bodyPr>
          <a:lstStyle/>
          <a:p>
            <a:r>
              <a:rPr lang="en-US" dirty="0">
                <a:solidFill>
                  <a:schemeClr val="bg1"/>
                </a:solidFill>
              </a:rPr>
              <a:t>Stench</a:t>
            </a:r>
          </a:p>
        </p:txBody>
      </p:sp>
      <p:sp>
        <p:nvSpPr>
          <p:cNvPr id="25" name="Rectangle 24">
            <a:extLst>
              <a:ext uri="{FF2B5EF4-FFF2-40B4-BE49-F238E27FC236}">
                <a16:creationId xmlns:a16="http://schemas.microsoft.com/office/drawing/2014/main" id="{E4F820BB-8A55-0440-B741-5401015DE9A9}"/>
              </a:ext>
            </a:extLst>
          </p:cNvPr>
          <p:cNvSpPr/>
          <p:nvPr/>
        </p:nvSpPr>
        <p:spPr>
          <a:xfrm>
            <a:off x="5803693" y="1140469"/>
            <a:ext cx="5828840" cy="1323439"/>
          </a:xfrm>
          <a:prstGeom prst="rect">
            <a:avLst/>
          </a:prstGeom>
        </p:spPr>
        <p:txBody>
          <a:bodyPr wrap="none">
            <a:spAutoFit/>
          </a:bodyPr>
          <a:lstStyle/>
          <a:p>
            <a:pPr algn="ctr"/>
            <a:r>
              <a:rPr lang="el-GR" sz="4000" dirty="0"/>
              <a:t>(</a:t>
            </a:r>
            <a:r>
              <a:rPr lang="en-US" sz="4000" dirty="0"/>
              <a:t>P</a:t>
            </a:r>
            <a:r>
              <a:rPr lang="en-US" sz="4000" baseline="-25000" dirty="0"/>
              <a:t>1,1 </a:t>
            </a:r>
            <a:r>
              <a:rPr lang="en-US" sz="4000" dirty="0"/>
              <a:t>⋁ P</a:t>
            </a:r>
            <a:r>
              <a:rPr lang="en-US" sz="4000" baseline="-25000" dirty="0"/>
              <a:t>2,2</a:t>
            </a:r>
            <a:r>
              <a:rPr lang="en-US" sz="4000" dirty="0"/>
              <a:t> ⋁ P</a:t>
            </a:r>
            <a:r>
              <a:rPr lang="en-US" sz="4000" baseline="-25000" dirty="0"/>
              <a:t>3,1</a:t>
            </a:r>
            <a:r>
              <a:rPr lang="el-GR" sz="4000" dirty="0"/>
              <a:t>)</a:t>
            </a:r>
            <a:r>
              <a:rPr lang="en-US" sz="4000" dirty="0"/>
              <a:t> ⋀ ¬P</a:t>
            </a:r>
            <a:r>
              <a:rPr lang="en-US" sz="4000" baseline="-25000" dirty="0"/>
              <a:t>2,2</a:t>
            </a:r>
            <a:r>
              <a:rPr lang="en-US" sz="4000" dirty="0"/>
              <a:t> </a:t>
            </a:r>
            <a:endParaRPr lang="el-GR" sz="4000" dirty="0"/>
          </a:p>
          <a:p>
            <a:pPr algn="ctr"/>
            <a:r>
              <a:rPr lang="el-GR" sz="4000" dirty="0"/>
              <a:t>(</a:t>
            </a:r>
            <a:r>
              <a:rPr lang="en-US" sz="4000" dirty="0"/>
              <a:t>P</a:t>
            </a:r>
            <a:r>
              <a:rPr lang="en-US" sz="4000" baseline="-25000" dirty="0"/>
              <a:t>1,1 </a:t>
            </a:r>
            <a:r>
              <a:rPr lang="en-US" sz="4000" dirty="0"/>
              <a:t>⋁ P</a:t>
            </a:r>
            <a:r>
              <a:rPr lang="en-US" sz="4000" baseline="-25000" dirty="0"/>
              <a:t>3,1</a:t>
            </a:r>
            <a:r>
              <a:rPr lang="el-GR" sz="4000" dirty="0"/>
              <a:t>)</a:t>
            </a:r>
          </a:p>
        </p:txBody>
      </p:sp>
      <p:sp>
        <p:nvSpPr>
          <p:cNvPr id="27" name="Rectangle 26">
            <a:extLst>
              <a:ext uri="{FF2B5EF4-FFF2-40B4-BE49-F238E27FC236}">
                <a16:creationId xmlns:a16="http://schemas.microsoft.com/office/drawing/2014/main" id="{97E2C91C-7A68-2E4A-98A1-45A4EDF50A1A}"/>
              </a:ext>
            </a:extLst>
          </p:cNvPr>
          <p:cNvSpPr/>
          <p:nvPr/>
        </p:nvSpPr>
        <p:spPr>
          <a:xfrm>
            <a:off x="5923919" y="580101"/>
            <a:ext cx="5708614" cy="369332"/>
          </a:xfrm>
          <a:prstGeom prst="rect">
            <a:avLst/>
          </a:prstGeom>
        </p:spPr>
        <p:txBody>
          <a:bodyPr wrap="none">
            <a:spAutoFit/>
          </a:bodyPr>
          <a:lstStyle/>
          <a:p>
            <a:r>
              <a:rPr lang="en-US" dirty="0"/>
              <a:t>First application of </a:t>
            </a:r>
            <a:r>
              <a:rPr lang="en-US" b="1" dirty="0"/>
              <a:t>Resolution </a:t>
            </a:r>
            <a:r>
              <a:rPr lang="en-US" dirty="0"/>
              <a:t> using R17 and R15</a:t>
            </a:r>
            <a:r>
              <a:rPr lang="en-US" b="1" dirty="0"/>
              <a:t>:</a:t>
            </a:r>
            <a:endParaRPr lang="en-US" dirty="0"/>
          </a:p>
        </p:txBody>
      </p:sp>
      <p:cxnSp>
        <p:nvCxnSpPr>
          <p:cNvPr id="3" name="Straight Connector 2">
            <a:extLst>
              <a:ext uri="{FF2B5EF4-FFF2-40B4-BE49-F238E27FC236}">
                <a16:creationId xmlns:a16="http://schemas.microsoft.com/office/drawing/2014/main" id="{5EC0034C-D197-9044-B599-AB7F887FD0F5}"/>
              </a:ext>
            </a:extLst>
          </p:cNvPr>
          <p:cNvCxnSpPr>
            <a:cxnSpLocks/>
            <a:stCxn id="25" idx="1"/>
            <a:endCxn id="25" idx="3"/>
          </p:cNvCxnSpPr>
          <p:nvPr/>
        </p:nvCxnSpPr>
        <p:spPr>
          <a:xfrm>
            <a:off x="5803693" y="1802189"/>
            <a:ext cx="582884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48030A9-7F6E-AF4D-A1F8-2C0248013896}"/>
              </a:ext>
            </a:extLst>
          </p:cNvPr>
          <p:cNvSpPr/>
          <p:nvPr/>
        </p:nvSpPr>
        <p:spPr>
          <a:xfrm>
            <a:off x="417664" y="5515924"/>
            <a:ext cx="1810111" cy="369332"/>
          </a:xfrm>
          <a:prstGeom prst="rect">
            <a:avLst/>
          </a:prstGeom>
          <a:solidFill>
            <a:schemeClr val="accent5"/>
          </a:solidFill>
        </p:spPr>
        <p:txBody>
          <a:bodyPr wrap="none">
            <a:spAutoFit/>
          </a:bodyPr>
          <a:lstStyle/>
          <a:p>
            <a:r>
              <a:rPr lang="en-US" dirty="0"/>
              <a:t>R18: </a:t>
            </a:r>
            <a:r>
              <a:rPr lang="el-GR" dirty="0"/>
              <a:t>(</a:t>
            </a:r>
            <a:r>
              <a:rPr lang="en-US" dirty="0"/>
              <a:t>P</a:t>
            </a:r>
            <a:r>
              <a:rPr lang="en-US" baseline="-25000" dirty="0"/>
              <a:t>1,1 </a:t>
            </a:r>
            <a:r>
              <a:rPr lang="en-US" dirty="0"/>
              <a:t>⋁ P</a:t>
            </a:r>
            <a:r>
              <a:rPr lang="en-US" baseline="-25000" dirty="0"/>
              <a:t>3,1</a:t>
            </a:r>
            <a:r>
              <a:rPr lang="el-GR" dirty="0"/>
              <a:t>)</a:t>
            </a:r>
            <a:endParaRPr lang="en-US" dirty="0"/>
          </a:p>
        </p:txBody>
      </p:sp>
    </p:spTree>
    <p:extLst>
      <p:ext uri="{BB962C8B-B14F-4D97-AF65-F5344CB8AC3E}">
        <p14:creationId xmlns:p14="http://schemas.microsoft.com/office/powerpoint/2010/main" val="376301668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96B3D00-9ACC-E147-879C-C39F857C37F9}"/>
              </a:ext>
            </a:extLst>
          </p:cNvPr>
          <p:cNvGrpSpPr/>
          <p:nvPr/>
        </p:nvGrpSpPr>
        <p:grpSpPr>
          <a:xfrm>
            <a:off x="7492478" y="3750743"/>
            <a:ext cx="6046376" cy="3239019"/>
            <a:chOff x="183687" y="3204667"/>
            <a:chExt cx="6046376" cy="3239019"/>
          </a:xfrm>
        </p:grpSpPr>
        <p:grpSp>
          <p:nvGrpSpPr>
            <p:cNvPr id="5" name="Group 4">
              <a:extLst>
                <a:ext uri="{FF2B5EF4-FFF2-40B4-BE49-F238E27FC236}">
                  <a16:creationId xmlns:a16="http://schemas.microsoft.com/office/drawing/2014/main" id="{BDD722E9-5AE7-D740-AB9B-406F90BACC91}"/>
                </a:ext>
              </a:extLst>
            </p:cNvPr>
            <p:cNvGrpSpPr/>
            <p:nvPr/>
          </p:nvGrpSpPr>
          <p:grpSpPr>
            <a:xfrm>
              <a:off x="489284" y="3204667"/>
              <a:ext cx="5740779" cy="2849494"/>
              <a:chOff x="6288506" y="3192636"/>
              <a:chExt cx="5740779" cy="2849494"/>
            </a:xfrm>
          </p:grpSpPr>
          <p:grpSp>
            <p:nvGrpSpPr>
              <p:cNvPr id="12" name="Group 11">
                <a:extLst>
                  <a:ext uri="{FF2B5EF4-FFF2-40B4-BE49-F238E27FC236}">
                    <a16:creationId xmlns:a16="http://schemas.microsoft.com/office/drawing/2014/main" id="{4651FAB3-31F6-F647-B41A-E599419E56CC}"/>
                  </a:ext>
                </a:extLst>
              </p:cNvPr>
              <p:cNvGrpSpPr/>
              <p:nvPr/>
            </p:nvGrpSpPr>
            <p:grpSpPr>
              <a:xfrm>
                <a:off x="7555425" y="3192636"/>
                <a:ext cx="4473860" cy="2849494"/>
                <a:chOff x="7370956" y="3401122"/>
                <a:chExt cx="3229014" cy="2056626"/>
              </a:xfrm>
            </p:grpSpPr>
            <p:sp>
              <p:nvSpPr>
                <p:cNvPr id="16" name="TextBox 15">
                  <a:extLst>
                    <a:ext uri="{FF2B5EF4-FFF2-40B4-BE49-F238E27FC236}">
                      <a16:creationId xmlns:a16="http://schemas.microsoft.com/office/drawing/2014/main" id="{AFBC75E7-634B-5B48-910D-B483F6CE1A03}"/>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7" name="Rectangle 16">
                  <a:extLst>
                    <a:ext uri="{FF2B5EF4-FFF2-40B4-BE49-F238E27FC236}">
                      <a16:creationId xmlns:a16="http://schemas.microsoft.com/office/drawing/2014/main" id="{52BDB0C6-6540-C74A-A708-EB9EDA37AE32}"/>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 name="Rectangle 18">
                  <a:extLst>
                    <a:ext uri="{FF2B5EF4-FFF2-40B4-BE49-F238E27FC236}">
                      <a16:creationId xmlns:a16="http://schemas.microsoft.com/office/drawing/2014/main" id="{ACA633AE-8E3C-ED4A-961D-9612763A36C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Breeze</a:t>
                  </a:r>
                </a:p>
              </p:txBody>
            </p:sp>
            <p:sp>
              <p:nvSpPr>
                <p:cNvPr id="20" name="Rectangle 19">
                  <a:extLst>
                    <a:ext uri="{FF2B5EF4-FFF2-40B4-BE49-F238E27FC236}">
                      <a16:creationId xmlns:a16="http://schemas.microsoft.com/office/drawing/2014/main" id="{B07508AC-8995-704E-B815-C950E6F0C002}"/>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Pit?</a:t>
                  </a:r>
                </a:p>
              </p:txBody>
            </p:sp>
          </p:grpSp>
          <p:sp>
            <p:nvSpPr>
              <p:cNvPr id="13" name="Rectangle 12">
                <a:extLst>
                  <a:ext uri="{FF2B5EF4-FFF2-40B4-BE49-F238E27FC236}">
                    <a16:creationId xmlns:a16="http://schemas.microsoft.com/office/drawing/2014/main" id="{EFC6BBCF-6EF5-5446-9D17-CE312C7B54F3}"/>
                  </a:ext>
                </a:extLst>
              </p:cNvPr>
              <p:cNvSpPr/>
              <p:nvPr/>
            </p:nvSpPr>
            <p:spPr>
              <a:xfrm>
                <a:off x="6288506" y="3508292"/>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4" name="Freeform 13">
                <a:extLst>
                  <a:ext uri="{FF2B5EF4-FFF2-40B4-BE49-F238E27FC236}">
                    <a16:creationId xmlns:a16="http://schemas.microsoft.com/office/drawing/2014/main" id="{B99B7251-41E5-9E49-B2C6-8C7F9E605D3A}"/>
                  </a:ext>
                </a:extLst>
              </p:cNvPr>
              <p:cNvSpPr/>
              <p:nvPr/>
            </p:nvSpPr>
            <p:spPr>
              <a:xfrm>
                <a:off x="7716470" y="518301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14">
                <a:extLst>
                  <a:ext uri="{FF2B5EF4-FFF2-40B4-BE49-F238E27FC236}">
                    <a16:creationId xmlns:a16="http://schemas.microsoft.com/office/drawing/2014/main" id="{89356F1B-048B-F54E-B286-60EBD84CF2A6}"/>
                  </a:ext>
                </a:extLst>
              </p:cNvPr>
              <p:cNvSpPr/>
              <p:nvPr/>
            </p:nvSpPr>
            <p:spPr>
              <a:xfrm>
                <a:off x="7737247" y="5519562"/>
                <a:ext cx="914400" cy="112986"/>
              </a:xfrm>
              <a:custGeom>
                <a:avLst/>
                <a:gdLst>
                  <a:gd name="connsiteX0" fmla="*/ 0 w 914400"/>
                  <a:gd name="connsiteY0" fmla="*/ 36786 h 112986"/>
                  <a:gd name="connsiteX1" fmla="*/ 190500 w 914400"/>
                  <a:gd name="connsiteY1" fmla="*/ 8211 h 112986"/>
                  <a:gd name="connsiteX2" fmla="*/ 590550 w 914400"/>
                  <a:gd name="connsiteY2" fmla="*/ 112986 h 112986"/>
                  <a:gd name="connsiteX3" fmla="*/ 825500 w 914400"/>
                  <a:gd name="connsiteY3" fmla="*/ 8211 h 112986"/>
                  <a:gd name="connsiteX4" fmla="*/ 914400 w 914400"/>
                  <a:gd name="connsiteY4" fmla="*/ 14561 h 112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112986">
                    <a:moveTo>
                      <a:pt x="0" y="36786"/>
                    </a:moveTo>
                    <a:cubicBezTo>
                      <a:pt x="46037" y="16148"/>
                      <a:pt x="92075" y="-4489"/>
                      <a:pt x="190500" y="8211"/>
                    </a:cubicBezTo>
                    <a:cubicBezTo>
                      <a:pt x="288925" y="20911"/>
                      <a:pt x="484717" y="112986"/>
                      <a:pt x="590550" y="112986"/>
                    </a:cubicBezTo>
                    <a:cubicBezTo>
                      <a:pt x="696383" y="112986"/>
                      <a:pt x="771525" y="24615"/>
                      <a:pt x="825500" y="8211"/>
                    </a:cubicBezTo>
                    <a:cubicBezTo>
                      <a:pt x="879475" y="-8193"/>
                      <a:pt x="896937" y="3184"/>
                      <a:pt x="914400" y="14561"/>
                    </a:cubicBez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4650EF18-CEA1-2046-B988-B01A251314AD}"/>
                </a:ext>
              </a:extLst>
            </p:cNvPr>
            <p:cNvGrpSpPr/>
            <p:nvPr/>
          </p:nvGrpSpPr>
          <p:grpSpPr>
            <a:xfrm>
              <a:off x="183687" y="3897055"/>
              <a:ext cx="3644964" cy="2546631"/>
              <a:chOff x="5925264" y="3875790"/>
              <a:chExt cx="3644964" cy="2546631"/>
            </a:xfrm>
          </p:grpSpPr>
          <p:sp>
            <p:nvSpPr>
              <p:cNvPr id="7" name="TextBox 6">
                <a:extLst>
                  <a:ext uri="{FF2B5EF4-FFF2-40B4-BE49-F238E27FC236}">
                    <a16:creationId xmlns:a16="http://schemas.microsoft.com/office/drawing/2014/main" id="{972C21C0-1813-0A4E-BA21-01C972DAAB95}"/>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 name="TextBox 7">
                <a:extLst>
                  <a:ext uri="{FF2B5EF4-FFF2-40B4-BE49-F238E27FC236}">
                    <a16:creationId xmlns:a16="http://schemas.microsoft.com/office/drawing/2014/main" id="{33EA2AF6-D8F3-344F-AFA7-0A8E798C0C15}"/>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9" name="TextBox 8">
                <a:extLst>
                  <a:ext uri="{FF2B5EF4-FFF2-40B4-BE49-F238E27FC236}">
                    <a16:creationId xmlns:a16="http://schemas.microsoft.com/office/drawing/2014/main" id="{030FDBF0-8806-FC4B-B1CC-8EBF7C8532C5}"/>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10" name="TextBox 9">
                <a:extLst>
                  <a:ext uri="{FF2B5EF4-FFF2-40B4-BE49-F238E27FC236}">
                    <a16:creationId xmlns:a16="http://schemas.microsoft.com/office/drawing/2014/main" id="{60BFAEEB-A91E-0242-A44C-CCDCA2E47419}"/>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11" name="TextBox 10">
                <a:extLst>
                  <a:ext uri="{FF2B5EF4-FFF2-40B4-BE49-F238E27FC236}">
                    <a16:creationId xmlns:a16="http://schemas.microsoft.com/office/drawing/2014/main" id="{C843269F-3BD8-CF42-B31D-64D9DE6F26A7}"/>
                  </a:ext>
                </a:extLst>
              </p:cNvPr>
              <p:cNvSpPr txBox="1"/>
              <p:nvPr/>
            </p:nvSpPr>
            <p:spPr>
              <a:xfrm>
                <a:off x="5925264" y="3875790"/>
                <a:ext cx="316112" cy="369332"/>
              </a:xfrm>
              <a:prstGeom prst="rect">
                <a:avLst/>
              </a:prstGeom>
              <a:noFill/>
            </p:spPr>
            <p:txBody>
              <a:bodyPr wrap="none" rtlCol="0">
                <a:spAutoFit/>
              </a:bodyPr>
              <a:lstStyle/>
              <a:p>
                <a:r>
                  <a:rPr lang="en-US" dirty="0"/>
                  <a:t>2</a:t>
                </a:r>
              </a:p>
            </p:txBody>
          </p:sp>
        </p:grpSp>
      </p:grpSp>
      <p:sp>
        <p:nvSpPr>
          <p:cNvPr id="21" name="Rectangle 20">
            <a:extLst>
              <a:ext uri="{FF2B5EF4-FFF2-40B4-BE49-F238E27FC236}">
                <a16:creationId xmlns:a16="http://schemas.microsoft.com/office/drawing/2014/main" id="{FF23BCAC-BFF4-DC49-9D1E-E83C7C5A4B05}"/>
              </a:ext>
            </a:extLst>
          </p:cNvPr>
          <p:cNvSpPr/>
          <p:nvPr/>
        </p:nvSpPr>
        <p:spPr>
          <a:xfrm>
            <a:off x="7798075" y="5333319"/>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2" name="Picture 21" descr="A drawing of a cartoon character&#10;&#10;Description automatically generated">
            <a:extLst>
              <a:ext uri="{FF2B5EF4-FFF2-40B4-BE49-F238E27FC236}">
                <a16:creationId xmlns:a16="http://schemas.microsoft.com/office/drawing/2014/main" id="{BAA2EC27-0440-DA43-BBF2-5D66941CF345}"/>
              </a:ext>
            </a:extLst>
          </p:cNvPr>
          <p:cNvPicPr>
            <a:picLocks noChangeAspect="1"/>
          </p:cNvPicPr>
          <p:nvPr/>
        </p:nvPicPr>
        <p:blipFill>
          <a:blip r:embed="rId3"/>
          <a:stretch>
            <a:fillRect/>
          </a:stretch>
        </p:blipFill>
        <p:spPr>
          <a:xfrm>
            <a:off x="8333198" y="4217675"/>
            <a:ext cx="655107" cy="1096044"/>
          </a:xfrm>
          <a:prstGeom prst="rect">
            <a:avLst/>
          </a:prstGeom>
        </p:spPr>
      </p:pic>
      <p:sp>
        <p:nvSpPr>
          <p:cNvPr id="26" name="Rectangle 25">
            <a:extLst>
              <a:ext uri="{FF2B5EF4-FFF2-40B4-BE49-F238E27FC236}">
                <a16:creationId xmlns:a16="http://schemas.microsoft.com/office/drawing/2014/main" id="{8DFA5FF0-4C49-B546-9A53-4089A385FF8C}"/>
              </a:ext>
            </a:extLst>
          </p:cNvPr>
          <p:cNvSpPr/>
          <p:nvPr/>
        </p:nvSpPr>
        <p:spPr>
          <a:xfrm>
            <a:off x="417664" y="334423"/>
            <a:ext cx="4954436" cy="3416320"/>
          </a:xfrm>
          <a:prstGeom prst="rect">
            <a:avLst/>
          </a:prstGeom>
          <a:solidFill>
            <a:schemeClr val="accent5"/>
          </a:solidFill>
        </p:spPr>
        <p:txBody>
          <a:bodyPr wrap="square">
            <a:spAutoFit/>
          </a:bodyPr>
          <a:lstStyle/>
          <a:p>
            <a:r>
              <a:rPr lang="en-US" dirty="0"/>
              <a:t>R1:  ¬ P</a:t>
            </a:r>
            <a:r>
              <a:rPr lang="en-US" baseline="-25000" dirty="0"/>
              <a:t>1,1</a:t>
            </a:r>
            <a:r>
              <a:rPr lang="en-US" dirty="0"/>
              <a:t> </a:t>
            </a:r>
          </a:p>
          <a:p>
            <a:r>
              <a:rPr lang="en-US" dirty="0"/>
              <a:t>R2:  B</a:t>
            </a:r>
            <a:r>
              <a:rPr lang="en-US" baseline="-25000" dirty="0"/>
              <a:t>1,1</a:t>
            </a:r>
            <a:r>
              <a:rPr lang="en-US" dirty="0"/>
              <a:t> ⇔ (P</a:t>
            </a:r>
            <a:r>
              <a:rPr lang="en-US" baseline="-25000" dirty="0"/>
              <a:t>1,2 </a:t>
            </a:r>
            <a:r>
              <a:rPr lang="en-US" dirty="0"/>
              <a:t>⋁ P</a:t>
            </a:r>
            <a:r>
              <a:rPr lang="en-US" baseline="-25000" dirty="0"/>
              <a:t>2,1</a:t>
            </a:r>
            <a:r>
              <a:rPr lang="en-US" dirty="0"/>
              <a:t> )</a:t>
            </a:r>
          </a:p>
          <a:p>
            <a:r>
              <a:rPr lang="en-US" dirty="0"/>
              <a:t>R3:  B</a:t>
            </a:r>
            <a:r>
              <a:rPr lang="en-US" baseline="-25000" dirty="0"/>
              <a:t>2,1</a:t>
            </a:r>
            <a:r>
              <a:rPr lang="en-US" dirty="0"/>
              <a:t> ⇔ (P</a:t>
            </a:r>
            <a:r>
              <a:rPr lang="en-US" baseline="-25000" dirty="0"/>
              <a:t>1,1 </a:t>
            </a:r>
            <a:r>
              <a:rPr lang="en-US" dirty="0"/>
              <a:t>⋁ P</a:t>
            </a:r>
            <a:r>
              <a:rPr lang="en-US" baseline="-25000" dirty="0"/>
              <a:t>2,2</a:t>
            </a:r>
            <a:r>
              <a:rPr lang="en-US" dirty="0"/>
              <a:t> ⋁ P</a:t>
            </a:r>
            <a:r>
              <a:rPr lang="en-US" baseline="-25000" dirty="0"/>
              <a:t>3,1</a:t>
            </a:r>
            <a:r>
              <a:rPr lang="en-US" dirty="0"/>
              <a:t> )</a:t>
            </a:r>
            <a:endParaRPr lang="en-US" b="1" dirty="0"/>
          </a:p>
          <a:p>
            <a:r>
              <a:rPr lang="en-US" dirty="0"/>
              <a:t>R4: ¬ B</a:t>
            </a:r>
            <a:r>
              <a:rPr lang="en-US" baseline="-25000" dirty="0"/>
              <a:t>1,1</a:t>
            </a:r>
            <a:r>
              <a:rPr lang="en-US" dirty="0"/>
              <a:t> </a:t>
            </a:r>
          </a:p>
          <a:p>
            <a:r>
              <a:rPr lang="en-US" dirty="0"/>
              <a:t>R5:  B</a:t>
            </a:r>
            <a:r>
              <a:rPr lang="en-US" baseline="-25000" dirty="0"/>
              <a:t>2,1</a:t>
            </a:r>
          </a:p>
          <a:p>
            <a:r>
              <a:rPr lang="en-US" dirty="0"/>
              <a:t>R6:  (B</a:t>
            </a:r>
            <a:r>
              <a:rPr lang="en-US" baseline="-25000" dirty="0"/>
              <a:t>1,1</a:t>
            </a:r>
            <a:r>
              <a:rPr lang="en-US" dirty="0"/>
              <a:t> ⟹ (P</a:t>
            </a:r>
            <a:r>
              <a:rPr lang="en-US" baseline="-25000" dirty="0"/>
              <a:t>1,2 </a:t>
            </a:r>
            <a:r>
              <a:rPr lang="en-US" dirty="0"/>
              <a:t>⋁ P</a:t>
            </a:r>
            <a:r>
              <a:rPr lang="en-US" baseline="-25000" dirty="0"/>
              <a:t>2,1</a:t>
            </a:r>
            <a:r>
              <a:rPr lang="en-US" dirty="0"/>
              <a:t>)) ⋀ ((P</a:t>
            </a:r>
            <a:r>
              <a:rPr lang="en-US" baseline="-25000" dirty="0"/>
              <a:t>1,2 </a:t>
            </a:r>
            <a:r>
              <a:rPr lang="en-US" dirty="0"/>
              <a:t>⋁ P</a:t>
            </a:r>
            <a:r>
              <a:rPr lang="en-US" baseline="-25000" dirty="0"/>
              <a:t>2,1</a:t>
            </a:r>
            <a:r>
              <a:rPr lang="en-US" dirty="0"/>
              <a:t> ) ⟹ B</a:t>
            </a:r>
            <a:r>
              <a:rPr lang="en-US" baseline="-25000" dirty="0"/>
              <a:t>1,1</a:t>
            </a:r>
            <a:r>
              <a:rPr lang="en-US" dirty="0"/>
              <a:t>)</a:t>
            </a:r>
          </a:p>
          <a:p>
            <a:r>
              <a:rPr lang="en-US" dirty="0"/>
              <a:t>R7</a:t>
            </a:r>
            <a:r>
              <a:rPr lang="en-US"/>
              <a:t>: ((P</a:t>
            </a:r>
            <a:r>
              <a:rPr lang="en-US" baseline="-25000"/>
              <a:t>1,2 </a:t>
            </a:r>
            <a:r>
              <a:rPr lang="en-US"/>
              <a:t>⋁ P</a:t>
            </a:r>
            <a:r>
              <a:rPr lang="en-US" baseline="-25000"/>
              <a:t>2,1</a:t>
            </a:r>
            <a:r>
              <a:rPr lang="en-US"/>
              <a:t> ) ⟹ B</a:t>
            </a:r>
            <a:r>
              <a:rPr lang="en-US" baseline="-25000"/>
              <a:t>1,1</a:t>
            </a:r>
            <a:r>
              <a:rPr lang="en-US"/>
              <a:t>) </a:t>
            </a:r>
            <a:endParaRPr lang="en-US" dirty="0"/>
          </a:p>
          <a:p>
            <a:r>
              <a:rPr lang="en-US" dirty="0"/>
              <a:t>R8: (¬B</a:t>
            </a:r>
            <a:r>
              <a:rPr lang="en-US" baseline="-25000" dirty="0"/>
              <a:t>1,1</a:t>
            </a:r>
            <a:r>
              <a:rPr lang="en-US" dirty="0"/>
              <a:t> ⟹ ¬ (P</a:t>
            </a:r>
            <a:r>
              <a:rPr lang="en-US" baseline="-25000" dirty="0"/>
              <a:t>1,2 </a:t>
            </a:r>
            <a:r>
              <a:rPr lang="en-US" dirty="0"/>
              <a:t>⋁ P</a:t>
            </a:r>
            <a:r>
              <a:rPr lang="en-US" baseline="-25000" dirty="0"/>
              <a:t>2,1</a:t>
            </a:r>
            <a:r>
              <a:rPr lang="en-US" dirty="0"/>
              <a:t>))</a:t>
            </a:r>
          </a:p>
          <a:p>
            <a:r>
              <a:rPr lang="en-US" dirty="0"/>
              <a:t>R9: ¬ (P</a:t>
            </a:r>
            <a:r>
              <a:rPr lang="en-US" baseline="-25000" dirty="0"/>
              <a:t>1,2 </a:t>
            </a:r>
            <a:r>
              <a:rPr lang="en-US" dirty="0"/>
              <a:t>⋁ P</a:t>
            </a:r>
            <a:r>
              <a:rPr lang="en-US" baseline="-25000" dirty="0"/>
              <a:t>2,1</a:t>
            </a:r>
            <a:r>
              <a:rPr lang="en-US" dirty="0"/>
              <a:t>))</a:t>
            </a:r>
          </a:p>
          <a:p>
            <a:r>
              <a:rPr lang="en-US" dirty="0"/>
              <a:t>R10: ¬P</a:t>
            </a:r>
            <a:r>
              <a:rPr lang="en-US" baseline="-25000" dirty="0"/>
              <a:t>1,2 </a:t>
            </a:r>
            <a:r>
              <a:rPr lang="en-US" dirty="0"/>
              <a:t>⋀ ¬ P</a:t>
            </a:r>
            <a:r>
              <a:rPr lang="en-US" baseline="-25000" dirty="0"/>
              <a:t>2,1</a:t>
            </a:r>
            <a:endParaRPr lang="en-US" dirty="0"/>
          </a:p>
          <a:p>
            <a:r>
              <a:rPr lang="en-US" dirty="0"/>
              <a:t>R11: ¬P</a:t>
            </a:r>
            <a:r>
              <a:rPr lang="en-US" baseline="-25000" dirty="0"/>
              <a:t>1,2</a:t>
            </a:r>
            <a:endParaRPr lang="en-US" dirty="0"/>
          </a:p>
          <a:p>
            <a:r>
              <a:rPr lang="en-US" dirty="0"/>
              <a:t>R12: ¬P</a:t>
            </a:r>
            <a:r>
              <a:rPr lang="en-US" baseline="-25000" dirty="0"/>
              <a:t>2,1</a:t>
            </a:r>
            <a:endParaRPr lang="en-US" dirty="0"/>
          </a:p>
        </p:txBody>
      </p:sp>
      <p:sp>
        <p:nvSpPr>
          <p:cNvPr id="35" name="Rectangle 34">
            <a:extLst>
              <a:ext uri="{FF2B5EF4-FFF2-40B4-BE49-F238E27FC236}">
                <a16:creationId xmlns:a16="http://schemas.microsoft.com/office/drawing/2014/main" id="{33D92C12-00AC-5445-BC7B-3E26020F8D8D}"/>
              </a:ext>
            </a:extLst>
          </p:cNvPr>
          <p:cNvSpPr/>
          <p:nvPr/>
        </p:nvSpPr>
        <p:spPr>
          <a:xfrm>
            <a:off x="417664" y="3889133"/>
            <a:ext cx="3217547" cy="1477328"/>
          </a:xfrm>
          <a:prstGeom prst="rect">
            <a:avLst/>
          </a:prstGeom>
          <a:solidFill>
            <a:schemeClr val="accent5"/>
          </a:solidFill>
        </p:spPr>
        <p:txBody>
          <a:bodyPr wrap="none">
            <a:spAutoFit/>
          </a:bodyPr>
          <a:lstStyle/>
          <a:p>
            <a:r>
              <a:rPr lang="en-US" dirty="0"/>
              <a:t>R13: ¬B</a:t>
            </a:r>
            <a:r>
              <a:rPr lang="en-US" baseline="-25000" dirty="0"/>
              <a:t>2,1</a:t>
            </a:r>
          </a:p>
          <a:p>
            <a:r>
              <a:rPr lang="en-US" dirty="0"/>
              <a:t>R14: B</a:t>
            </a:r>
            <a:r>
              <a:rPr lang="en-US" baseline="-25000" dirty="0"/>
              <a:t>1,2</a:t>
            </a:r>
            <a:r>
              <a:rPr lang="en-US" dirty="0"/>
              <a:t> ⇔ (P</a:t>
            </a:r>
            <a:r>
              <a:rPr lang="en-US" baseline="-25000" dirty="0"/>
              <a:t>1,1 </a:t>
            </a:r>
            <a:r>
              <a:rPr lang="en-US" dirty="0"/>
              <a:t>⋁ P</a:t>
            </a:r>
            <a:r>
              <a:rPr lang="en-US" baseline="-25000" dirty="0"/>
              <a:t>2,2</a:t>
            </a:r>
            <a:r>
              <a:rPr lang="en-US" dirty="0"/>
              <a:t> ⋁ P</a:t>
            </a:r>
            <a:r>
              <a:rPr lang="en-US" baseline="-25000" dirty="0"/>
              <a:t>1,3</a:t>
            </a:r>
            <a:r>
              <a:rPr lang="en-US" dirty="0"/>
              <a:t> )</a:t>
            </a:r>
          </a:p>
          <a:p>
            <a:r>
              <a:rPr lang="en-US" dirty="0"/>
              <a:t>R15: ¬P</a:t>
            </a:r>
            <a:r>
              <a:rPr lang="en-US" baseline="-25000" dirty="0"/>
              <a:t>2,2</a:t>
            </a:r>
            <a:endParaRPr lang="en-US" dirty="0"/>
          </a:p>
          <a:p>
            <a:r>
              <a:rPr lang="en-US" dirty="0"/>
              <a:t>R16: ¬P</a:t>
            </a:r>
            <a:r>
              <a:rPr lang="en-US" baseline="-25000" dirty="0"/>
              <a:t>1,3</a:t>
            </a:r>
            <a:endParaRPr lang="en-US" dirty="0"/>
          </a:p>
          <a:p>
            <a:r>
              <a:rPr lang="en-US" dirty="0"/>
              <a:t>R17: P</a:t>
            </a:r>
            <a:r>
              <a:rPr lang="en-US" baseline="-25000" dirty="0"/>
              <a:t>1,1 </a:t>
            </a:r>
            <a:r>
              <a:rPr lang="en-US" dirty="0"/>
              <a:t>⋁ P</a:t>
            </a:r>
            <a:r>
              <a:rPr lang="en-US" baseline="-25000" dirty="0"/>
              <a:t>2,2</a:t>
            </a:r>
            <a:r>
              <a:rPr lang="en-US" dirty="0"/>
              <a:t> ⋁ P</a:t>
            </a:r>
            <a:r>
              <a:rPr lang="en-US" baseline="-25000" dirty="0"/>
              <a:t>3,1</a:t>
            </a:r>
            <a:r>
              <a:rPr lang="en-US" dirty="0"/>
              <a:t> </a:t>
            </a:r>
          </a:p>
        </p:txBody>
      </p:sp>
      <p:sp>
        <p:nvSpPr>
          <p:cNvPr id="37" name="Rectangle 36">
            <a:extLst>
              <a:ext uri="{FF2B5EF4-FFF2-40B4-BE49-F238E27FC236}">
                <a16:creationId xmlns:a16="http://schemas.microsoft.com/office/drawing/2014/main" id="{61EF1EA6-190A-A341-BB2F-6AE2F35C0E68}"/>
              </a:ext>
            </a:extLst>
          </p:cNvPr>
          <p:cNvSpPr/>
          <p:nvPr/>
        </p:nvSpPr>
        <p:spPr>
          <a:xfrm>
            <a:off x="7790437" y="4103356"/>
            <a:ext cx="915635" cy="369332"/>
          </a:xfrm>
          <a:prstGeom prst="rect">
            <a:avLst/>
          </a:prstGeom>
        </p:spPr>
        <p:txBody>
          <a:bodyPr wrap="none">
            <a:spAutoFit/>
          </a:bodyPr>
          <a:lstStyle/>
          <a:p>
            <a:r>
              <a:rPr lang="en-US" dirty="0">
                <a:solidFill>
                  <a:schemeClr val="bg1"/>
                </a:solidFill>
              </a:rPr>
              <a:t>Stench</a:t>
            </a:r>
          </a:p>
        </p:txBody>
      </p:sp>
      <p:sp>
        <p:nvSpPr>
          <p:cNvPr id="25" name="Rectangle 24">
            <a:extLst>
              <a:ext uri="{FF2B5EF4-FFF2-40B4-BE49-F238E27FC236}">
                <a16:creationId xmlns:a16="http://schemas.microsoft.com/office/drawing/2014/main" id="{E4F820BB-8A55-0440-B741-5401015DE9A9}"/>
              </a:ext>
            </a:extLst>
          </p:cNvPr>
          <p:cNvSpPr/>
          <p:nvPr/>
        </p:nvSpPr>
        <p:spPr>
          <a:xfrm>
            <a:off x="6499397" y="1140469"/>
            <a:ext cx="4437433" cy="1323439"/>
          </a:xfrm>
          <a:prstGeom prst="rect">
            <a:avLst/>
          </a:prstGeom>
        </p:spPr>
        <p:txBody>
          <a:bodyPr wrap="none">
            <a:spAutoFit/>
          </a:bodyPr>
          <a:lstStyle/>
          <a:p>
            <a:pPr algn="ctr"/>
            <a:r>
              <a:rPr lang="el-GR" sz="4000" dirty="0"/>
              <a:t>(</a:t>
            </a:r>
            <a:r>
              <a:rPr lang="en-US" sz="4000" dirty="0"/>
              <a:t>P</a:t>
            </a:r>
            <a:r>
              <a:rPr lang="en-US" sz="4000" baseline="-25000" dirty="0"/>
              <a:t>1,1 </a:t>
            </a:r>
            <a:r>
              <a:rPr lang="en-US" sz="4000" dirty="0"/>
              <a:t>⋁ P</a:t>
            </a:r>
            <a:r>
              <a:rPr lang="en-US" sz="4000" baseline="-25000" dirty="0"/>
              <a:t>3,1</a:t>
            </a:r>
            <a:r>
              <a:rPr lang="el-GR" sz="4000" dirty="0"/>
              <a:t>)</a:t>
            </a:r>
            <a:r>
              <a:rPr lang="en-US" sz="4000" dirty="0"/>
              <a:t> ⋀ ¬P</a:t>
            </a:r>
            <a:r>
              <a:rPr lang="en-US" sz="4000" baseline="-25000" dirty="0"/>
              <a:t>1,1</a:t>
            </a:r>
            <a:r>
              <a:rPr lang="en-US" sz="4000" dirty="0"/>
              <a:t> </a:t>
            </a:r>
            <a:endParaRPr lang="el-GR" sz="4000" dirty="0"/>
          </a:p>
          <a:p>
            <a:pPr algn="ctr"/>
            <a:r>
              <a:rPr lang="en-US" sz="4000" dirty="0"/>
              <a:t>P</a:t>
            </a:r>
            <a:r>
              <a:rPr lang="en-US" sz="4000" baseline="-25000" dirty="0"/>
              <a:t>3,1</a:t>
            </a:r>
            <a:endParaRPr lang="el-GR" sz="4000" dirty="0"/>
          </a:p>
        </p:txBody>
      </p:sp>
      <p:sp>
        <p:nvSpPr>
          <p:cNvPr id="27" name="Rectangle 26">
            <a:extLst>
              <a:ext uri="{FF2B5EF4-FFF2-40B4-BE49-F238E27FC236}">
                <a16:creationId xmlns:a16="http://schemas.microsoft.com/office/drawing/2014/main" id="{97E2C91C-7A68-2E4A-98A1-45A4EDF50A1A}"/>
              </a:ext>
            </a:extLst>
          </p:cNvPr>
          <p:cNvSpPr/>
          <p:nvPr/>
        </p:nvSpPr>
        <p:spPr>
          <a:xfrm>
            <a:off x="5923919" y="580101"/>
            <a:ext cx="5708614" cy="369332"/>
          </a:xfrm>
          <a:prstGeom prst="rect">
            <a:avLst/>
          </a:prstGeom>
        </p:spPr>
        <p:txBody>
          <a:bodyPr wrap="none">
            <a:spAutoFit/>
          </a:bodyPr>
          <a:lstStyle/>
          <a:p>
            <a:r>
              <a:rPr lang="en-US" dirty="0"/>
              <a:t>First application of </a:t>
            </a:r>
            <a:r>
              <a:rPr lang="en-US" b="1" dirty="0"/>
              <a:t>Resolution </a:t>
            </a:r>
            <a:r>
              <a:rPr lang="en-US" dirty="0"/>
              <a:t> using R18 and R1</a:t>
            </a:r>
            <a:r>
              <a:rPr lang="en-US" b="1" dirty="0"/>
              <a:t>:</a:t>
            </a:r>
            <a:endParaRPr lang="en-US" dirty="0"/>
          </a:p>
        </p:txBody>
      </p:sp>
      <p:cxnSp>
        <p:nvCxnSpPr>
          <p:cNvPr id="3" name="Straight Connector 2">
            <a:extLst>
              <a:ext uri="{FF2B5EF4-FFF2-40B4-BE49-F238E27FC236}">
                <a16:creationId xmlns:a16="http://schemas.microsoft.com/office/drawing/2014/main" id="{5EC0034C-D197-9044-B599-AB7F887FD0F5}"/>
              </a:ext>
            </a:extLst>
          </p:cNvPr>
          <p:cNvCxnSpPr>
            <a:cxnSpLocks/>
            <a:stCxn id="25" idx="1"/>
            <a:endCxn id="25" idx="3"/>
          </p:cNvCxnSpPr>
          <p:nvPr/>
        </p:nvCxnSpPr>
        <p:spPr>
          <a:xfrm>
            <a:off x="6499397" y="1802189"/>
            <a:ext cx="4437433"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F48030A9-7F6E-AF4D-A1F8-2C0248013896}"/>
              </a:ext>
            </a:extLst>
          </p:cNvPr>
          <p:cNvSpPr/>
          <p:nvPr/>
        </p:nvSpPr>
        <p:spPr>
          <a:xfrm>
            <a:off x="417664" y="5515924"/>
            <a:ext cx="1810111" cy="369332"/>
          </a:xfrm>
          <a:prstGeom prst="rect">
            <a:avLst/>
          </a:prstGeom>
          <a:solidFill>
            <a:schemeClr val="accent5"/>
          </a:solidFill>
        </p:spPr>
        <p:txBody>
          <a:bodyPr wrap="none">
            <a:spAutoFit/>
          </a:bodyPr>
          <a:lstStyle/>
          <a:p>
            <a:r>
              <a:rPr lang="en-US" dirty="0"/>
              <a:t>R18: </a:t>
            </a:r>
            <a:r>
              <a:rPr lang="el-GR" dirty="0"/>
              <a:t>(</a:t>
            </a:r>
            <a:r>
              <a:rPr lang="en-US" dirty="0"/>
              <a:t>P</a:t>
            </a:r>
            <a:r>
              <a:rPr lang="en-US" baseline="-25000" dirty="0"/>
              <a:t>1,1 </a:t>
            </a:r>
            <a:r>
              <a:rPr lang="en-US" dirty="0"/>
              <a:t>⋁ P</a:t>
            </a:r>
            <a:r>
              <a:rPr lang="en-US" baseline="-25000" dirty="0"/>
              <a:t>3,1</a:t>
            </a:r>
            <a:r>
              <a:rPr lang="el-GR" dirty="0"/>
              <a:t>)</a:t>
            </a:r>
            <a:endParaRPr lang="en-US" dirty="0"/>
          </a:p>
        </p:txBody>
      </p:sp>
      <p:sp>
        <p:nvSpPr>
          <p:cNvPr id="28" name="Rectangle 27">
            <a:extLst>
              <a:ext uri="{FF2B5EF4-FFF2-40B4-BE49-F238E27FC236}">
                <a16:creationId xmlns:a16="http://schemas.microsoft.com/office/drawing/2014/main" id="{A17C17B2-5DCF-0846-9B36-B346C4389C4B}"/>
              </a:ext>
            </a:extLst>
          </p:cNvPr>
          <p:cNvSpPr/>
          <p:nvPr/>
        </p:nvSpPr>
        <p:spPr>
          <a:xfrm>
            <a:off x="417664" y="5966778"/>
            <a:ext cx="1104790" cy="369332"/>
          </a:xfrm>
          <a:prstGeom prst="rect">
            <a:avLst/>
          </a:prstGeom>
          <a:solidFill>
            <a:schemeClr val="accent5"/>
          </a:solidFill>
        </p:spPr>
        <p:txBody>
          <a:bodyPr wrap="none">
            <a:spAutoFit/>
          </a:bodyPr>
          <a:lstStyle/>
          <a:p>
            <a:r>
              <a:rPr lang="en-US" dirty="0"/>
              <a:t>R19: P</a:t>
            </a:r>
            <a:r>
              <a:rPr lang="en-US" baseline="-25000" dirty="0"/>
              <a:t>3,1</a:t>
            </a:r>
            <a:endParaRPr lang="en-US" dirty="0"/>
          </a:p>
        </p:txBody>
      </p:sp>
      <p:sp>
        <p:nvSpPr>
          <p:cNvPr id="29" name="Google Shape;75;g92b3bf485b_0_0">
            <a:extLst>
              <a:ext uri="{FF2B5EF4-FFF2-40B4-BE49-F238E27FC236}">
                <a16:creationId xmlns:a16="http://schemas.microsoft.com/office/drawing/2014/main" id="{76F10538-50C5-9F44-9264-F5D559024227}"/>
              </a:ext>
            </a:extLst>
          </p:cNvPr>
          <p:cNvSpPr/>
          <p:nvPr/>
        </p:nvSpPr>
        <p:spPr>
          <a:xfrm>
            <a:off x="9320076" y="3786491"/>
            <a:ext cx="2487333" cy="726585"/>
          </a:xfrm>
          <a:prstGeom prst="wedgeRoundRectCallout">
            <a:avLst>
              <a:gd name="adj1" fmla="val 17810"/>
              <a:gd name="adj2" fmla="val 217308"/>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Yes, there is a Pit in [3,1].</a:t>
            </a:r>
          </a:p>
        </p:txBody>
      </p:sp>
      <p:sp>
        <p:nvSpPr>
          <p:cNvPr id="30" name="Google Shape;75;g92b3bf485b_0_0">
            <a:extLst>
              <a:ext uri="{FF2B5EF4-FFF2-40B4-BE49-F238E27FC236}">
                <a16:creationId xmlns:a16="http://schemas.microsoft.com/office/drawing/2014/main" id="{DC82DE86-51B7-FD4F-901B-3D79EA9BDB4F}"/>
              </a:ext>
            </a:extLst>
          </p:cNvPr>
          <p:cNvSpPr/>
          <p:nvPr/>
        </p:nvSpPr>
        <p:spPr>
          <a:xfrm>
            <a:off x="1731956" y="825104"/>
            <a:ext cx="3806509" cy="977084"/>
          </a:xfrm>
          <a:prstGeom prst="wedgeRoundRectCallout">
            <a:avLst>
              <a:gd name="adj1" fmla="val 76796"/>
              <a:gd name="adj2" fmla="val 17785"/>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If there is a pit in [1,1] or a pit in [3,1]</a:t>
            </a:r>
          </a:p>
        </p:txBody>
      </p:sp>
      <p:sp>
        <p:nvSpPr>
          <p:cNvPr id="32" name="Google Shape;75;g92b3bf485b_0_0">
            <a:extLst>
              <a:ext uri="{FF2B5EF4-FFF2-40B4-BE49-F238E27FC236}">
                <a16:creationId xmlns:a16="http://schemas.microsoft.com/office/drawing/2014/main" id="{B8418912-67BC-D645-8819-4115F39A301C}"/>
              </a:ext>
            </a:extLst>
          </p:cNvPr>
          <p:cNvSpPr/>
          <p:nvPr/>
        </p:nvSpPr>
        <p:spPr>
          <a:xfrm>
            <a:off x="5372100" y="5702"/>
            <a:ext cx="4437433" cy="554801"/>
          </a:xfrm>
          <a:prstGeom prst="wedgeRoundRectCallout">
            <a:avLst>
              <a:gd name="adj1" fmla="val 50850"/>
              <a:gd name="adj2" fmla="val 180469"/>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And there’s no pit in [1,1]</a:t>
            </a:r>
          </a:p>
        </p:txBody>
      </p:sp>
      <p:sp>
        <p:nvSpPr>
          <p:cNvPr id="33" name="Google Shape;75;g92b3bf485b_0_0">
            <a:extLst>
              <a:ext uri="{FF2B5EF4-FFF2-40B4-BE49-F238E27FC236}">
                <a16:creationId xmlns:a16="http://schemas.microsoft.com/office/drawing/2014/main" id="{A8BB6D4B-A23C-9244-9B9F-B0C495089088}"/>
              </a:ext>
            </a:extLst>
          </p:cNvPr>
          <p:cNvSpPr/>
          <p:nvPr/>
        </p:nvSpPr>
        <p:spPr>
          <a:xfrm>
            <a:off x="3413306" y="2621318"/>
            <a:ext cx="5365387" cy="554801"/>
          </a:xfrm>
          <a:prstGeom prst="wedgeRoundRectCallout">
            <a:avLst>
              <a:gd name="adj1" fmla="val 44267"/>
              <a:gd name="adj2" fmla="val -101091"/>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Then there must be a pit in [3,1]</a:t>
            </a:r>
          </a:p>
        </p:txBody>
      </p:sp>
    </p:spTree>
    <p:extLst>
      <p:ext uri="{BB962C8B-B14F-4D97-AF65-F5344CB8AC3E}">
        <p14:creationId xmlns:p14="http://schemas.microsoft.com/office/powerpoint/2010/main" val="2472088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2" grpId="0" animBg="1"/>
      <p:bldP spid="33"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9382D-1890-6543-9E14-DE1FC2BFFAC4}"/>
              </a:ext>
            </a:extLst>
          </p:cNvPr>
          <p:cNvSpPr>
            <a:spLocks noGrp="1"/>
          </p:cNvSpPr>
          <p:nvPr>
            <p:ph type="title"/>
          </p:nvPr>
        </p:nvSpPr>
        <p:spPr/>
        <p:txBody>
          <a:bodyPr/>
          <a:lstStyle/>
          <a:p>
            <a:r>
              <a:rPr lang="en-US" dirty="0"/>
              <a:t>Resolution</a:t>
            </a:r>
          </a:p>
        </p:txBody>
      </p:sp>
      <p:sp>
        <p:nvSpPr>
          <p:cNvPr id="3" name="Content Placeholder 2">
            <a:extLst>
              <a:ext uri="{FF2B5EF4-FFF2-40B4-BE49-F238E27FC236}">
                <a16:creationId xmlns:a16="http://schemas.microsoft.com/office/drawing/2014/main" id="{AD52035B-609F-024F-BD44-0737DEE28BA7}"/>
              </a:ext>
            </a:extLst>
          </p:cNvPr>
          <p:cNvSpPr>
            <a:spLocks noGrp="1"/>
          </p:cNvSpPr>
          <p:nvPr>
            <p:ph idx="1"/>
          </p:nvPr>
        </p:nvSpPr>
        <p:spPr>
          <a:xfrm>
            <a:off x="399673" y="1348547"/>
            <a:ext cx="5472154" cy="4793836"/>
          </a:xfrm>
        </p:spPr>
        <p:txBody>
          <a:bodyPr/>
          <a:lstStyle/>
          <a:p>
            <a:r>
              <a:rPr lang="en-US" dirty="0"/>
              <a:t>If </a:t>
            </a:r>
            <a:r>
              <a:rPr lang="en-US" b="1" dirty="0"/>
              <a:t>ℓ</a:t>
            </a:r>
            <a:r>
              <a:rPr lang="en-US" b="1" baseline="-25000" dirty="0" err="1"/>
              <a:t>i</a:t>
            </a:r>
            <a:r>
              <a:rPr lang="en-US" dirty="0"/>
              <a:t> and </a:t>
            </a:r>
            <a:r>
              <a:rPr lang="en-US" b="1" dirty="0"/>
              <a:t>𝓂</a:t>
            </a:r>
            <a:r>
              <a:rPr lang="en-US" dirty="0"/>
              <a:t> are complementary literals, which means that one is the negation of another, then we can eliminate them via </a:t>
            </a:r>
            <a:r>
              <a:rPr lang="en-US" b="1" dirty="0"/>
              <a:t>unit  resolution.</a:t>
            </a:r>
            <a:endParaRPr lang="en-US" dirty="0"/>
          </a:p>
        </p:txBody>
      </p:sp>
      <p:sp>
        <p:nvSpPr>
          <p:cNvPr id="4" name="Rectangle 3">
            <a:extLst>
              <a:ext uri="{FF2B5EF4-FFF2-40B4-BE49-F238E27FC236}">
                <a16:creationId xmlns:a16="http://schemas.microsoft.com/office/drawing/2014/main" id="{AFF5F9EA-831A-494E-91B2-87D6A73E6E7D}"/>
              </a:ext>
            </a:extLst>
          </p:cNvPr>
          <p:cNvSpPr/>
          <p:nvPr/>
        </p:nvSpPr>
        <p:spPr>
          <a:xfrm>
            <a:off x="5531191" y="1140469"/>
            <a:ext cx="6373861" cy="1323439"/>
          </a:xfrm>
          <a:prstGeom prst="rect">
            <a:avLst/>
          </a:prstGeom>
        </p:spPr>
        <p:txBody>
          <a:bodyPr wrap="none">
            <a:spAutoFit/>
          </a:bodyPr>
          <a:lstStyle/>
          <a:p>
            <a:pPr algn="ctr"/>
            <a:r>
              <a:rPr lang="el-GR" sz="4000" dirty="0"/>
              <a:t>(</a:t>
            </a:r>
            <a:r>
              <a:rPr lang="en-US" sz="4000" dirty="0"/>
              <a:t>ℓ</a:t>
            </a:r>
            <a:r>
              <a:rPr lang="en-US" sz="4000" baseline="-25000" dirty="0"/>
              <a:t>1 </a:t>
            </a:r>
            <a:r>
              <a:rPr lang="en-US" sz="4000" dirty="0"/>
              <a:t>⋁… ⋁ ℓ</a:t>
            </a:r>
            <a:r>
              <a:rPr lang="en-US" sz="4000" baseline="-25000" dirty="0"/>
              <a:t>k</a:t>
            </a:r>
            <a:r>
              <a:rPr lang="el-GR" sz="4000" dirty="0"/>
              <a:t>)</a:t>
            </a:r>
            <a:r>
              <a:rPr lang="en-US" sz="4000" dirty="0"/>
              <a:t>,	𝓂</a:t>
            </a:r>
            <a:endParaRPr lang="el-GR" sz="4000" dirty="0"/>
          </a:p>
          <a:p>
            <a:pPr algn="ctr"/>
            <a:r>
              <a:rPr lang="el-GR" sz="4000" dirty="0"/>
              <a:t>(</a:t>
            </a:r>
            <a:r>
              <a:rPr lang="en-US" sz="4000" dirty="0"/>
              <a:t>ℓ</a:t>
            </a:r>
            <a:r>
              <a:rPr lang="en-US" sz="4000" baseline="-25000" dirty="0"/>
              <a:t>1 </a:t>
            </a:r>
            <a:r>
              <a:rPr lang="en-US" sz="4000" dirty="0"/>
              <a:t>⋁ … ⋁ ℓ</a:t>
            </a:r>
            <a:r>
              <a:rPr lang="en-US" sz="4000" baseline="-25000" dirty="0"/>
              <a:t>i-1 </a:t>
            </a:r>
            <a:r>
              <a:rPr lang="en-US" sz="4000" dirty="0"/>
              <a:t>⋁ ℓ</a:t>
            </a:r>
            <a:r>
              <a:rPr lang="en-US" sz="4000" baseline="-25000" dirty="0"/>
              <a:t>i+1 </a:t>
            </a:r>
            <a:r>
              <a:rPr lang="en-US" sz="4000" dirty="0"/>
              <a:t>⋁… ⋁ ℓ</a:t>
            </a:r>
            <a:r>
              <a:rPr lang="en-US" sz="4000" baseline="-25000" dirty="0"/>
              <a:t>k</a:t>
            </a:r>
            <a:r>
              <a:rPr lang="el-GR" sz="4000" dirty="0"/>
              <a:t>)</a:t>
            </a:r>
          </a:p>
        </p:txBody>
      </p:sp>
      <p:cxnSp>
        <p:nvCxnSpPr>
          <p:cNvPr id="5" name="Straight Connector 4">
            <a:extLst>
              <a:ext uri="{FF2B5EF4-FFF2-40B4-BE49-F238E27FC236}">
                <a16:creationId xmlns:a16="http://schemas.microsoft.com/office/drawing/2014/main" id="{DFE11065-16CE-D54F-9855-C822C8E862B4}"/>
              </a:ext>
            </a:extLst>
          </p:cNvPr>
          <p:cNvCxnSpPr>
            <a:cxnSpLocks/>
            <a:stCxn id="4" idx="1"/>
            <a:endCxn id="4" idx="3"/>
          </p:cNvCxnSpPr>
          <p:nvPr/>
        </p:nvCxnSpPr>
        <p:spPr>
          <a:xfrm>
            <a:off x="5531191" y="1802189"/>
            <a:ext cx="6373861"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824007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9382D-1890-6543-9E14-DE1FC2BFFAC4}"/>
              </a:ext>
            </a:extLst>
          </p:cNvPr>
          <p:cNvSpPr>
            <a:spLocks noGrp="1"/>
          </p:cNvSpPr>
          <p:nvPr>
            <p:ph type="title"/>
          </p:nvPr>
        </p:nvSpPr>
        <p:spPr/>
        <p:txBody>
          <a:bodyPr/>
          <a:lstStyle/>
          <a:p>
            <a:r>
              <a:rPr lang="en-US" dirty="0"/>
              <a:t>Resolution</a:t>
            </a:r>
          </a:p>
        </p:txBody>
      </p:sp>
      <p:sp>
        <p:nvSpPr>
          <p:cNvPr id="3" name="Content Placeholder 2">
            <a:extLst>
              <a:ext uri="{FF2B5EF4-FFF2-40B4-BE49-F238E27FC236}">
                <a16:creationId xmlns:a16="http://schemas.microsoft.com/office/drawing/2014/main" id="{AD52035B-609F-024F-BD44-0737DEE28BA7}"/>
              </a:ext>
            </a:extLst>
          </p:cNvPr>
          <p:cNvSpPr>
            <a:spLocks noGrp="1"/>
          </p:cNvSpPr>
          <p:nvPr>
            <p:ph idx="1"/>
          </p:nvPr>
        </p:nvSpPr>
        <p:spPr>
          <a:xfrm>
            <a:off x="399673" y="1348547"/>
            <a:ext cx="5472154" cy="4793836"/>
          </a:xfrm>
        </p:spPr>
        <p:txBody>
          <a:bodyPr/>
          <a:lstStyle/>
          <a:p>
            <a:r>
              <a:rPr lang="en-US" dirty="0"/>
              <a:t>If </a:t>
            </a:r>
            <a:r>
              <a:rPr lang="en-US" b="1" dirty="0"/>
              <a:t>ℓ</a:t>
            </a:r>
            <a:r>
              <a:rPr lang="en-US" b="1" baseline="-25000" dirty="0" err="1"/>
              <a:t>i</a:t>
            </a:r>
            <a:r>
              <a:rPr lang="en-US" dirty="0"/>
              <a:t> and </a:t>
            </a:r>
            <a:r>
              <a:rPr lang="en-US" b="1" dirty="0"/>
              <a:t>𝓂</a:t>
            </a:r>
            <a:r>
              <a:rPr lang="en-US" dirty="0"/>
              <a:t> are complementary literals, which means that one is the negation of another, then we can eliminate them via </a:t>
            </a:r>
            <a:r>
              <a:rPr lang="en-US" b="1" dirty="0"/>
              <a:t>unit  resolution.</a:t>
            </a:r>
            <a:endParaRPr lang="en-US" dirty="0"/>
          </a:p>
        </p:txBody>
      </p:sp>
      <p:sp>
        <p:nvSpPr>
          <p:cNvPr id="4" name="Rectangle 3">
            <a:extLst>
              <a:ext uri="{FF2B5EF4-FFF2-40B4-BE49-F238E27FC236}">
                <a16:creationId xmlns:a16="http://schemas.microsoft.com/office/drawing/2014/main" id="{AFF5F9EA-831A-494E-91B2-87D6A73E6E7D}"/>
              </a:ext>
            </a:extLst>
          </p:cNvPr>
          <p:cNvSpPr/>
          <p:nvPr/>
        </p:nvSpPr>
        <p:spPr>
          <a:xfrm>
            <a:off x="5531189" y="1140469"/>
            <a:ext cx="6373860" cy="1323439"/>
          </a:xfrm>
          <a:prstGeom prst="rect">
            <a:avLst/>
          </a:prstGeom>
        </p:spPr>
        <p:txBody>
          <a:bodyPr wrap="none">
            <a:spAutoFit/>
          </a:bodyPr>
          <a:lstStyle/>
          <a:p>
            <a:pPr algn="ctr"/>
            <a:r>
              <a:rPr lang="en-US" sz="4000" dirty="0"/>
              <a:t>ℓ</a:t>
            </a:r>
            <a:r>
              <a:rPr lang="en-US" sz="4000" baseline="-25000" dirty="0"/>
              <a:t>1 </a:t>
            </a:r>
            <a:r>
              <a:rPr lang="en-US" sz="4000" dirty="0"/>
              <a:t>⋁… ⋁ ℓ</a:t>
            </a:r>
            <a:r>
              <a:rPr lang="en-US" sz="4000" baseline="-25000" dirty="0"/>
              <a:t>k</a:t>
            </a:r>
            <a:r>
              <a:rPr lang="en-US" sz="4000" dirty="0"/>
              <a:t>,  𝓂</a:t>
            </a:r>
            <a:endParaRPr lang="el-GR" sz="4000" dirty="0"/>
          </a:p>
          <a:p>
            <a:pPr algn="ctr"/>
            <a:r>
              <a:rPr lang="el-GR" sz="4000" dirty="0"/>
              <a:t>(</a:t>
            </a:r>
            <a:r>
              <a:rPr lang="en-US" sz="4000" dirty="0"/>
              <a:t>ℓ</a:t>
            </a:r>
            <a:r>
              <a:rPr lang="en-US" sz="4000" baseline="-25000" dirty="0"/>
              <a:t>1 </a:t>
            </a:r>
            <a:r>
              <a:rPr lang="en-US" sz="4000" dirty="0"/>
              <a:t>⋁ … ⋁ ℓ</a:t>
            </a:r>
            <a:r>
              <a:rPr lang="en-US" sz="4000" baseline="-25000" dirty="0"/>
              <a:t>i-1 </a:t>
            </a:r>
            <a:r>
              <a:rPr lang="en-US" sz="4000" dirty="0"/>
              <a:t>⋁ ℓ</a:t>
            </a:r>
            <a:r>
              <a:rPr lang="en-US" sz="4000" baseline="-25000" dirty="0"/>
              <a:t>i+1 </a:t>
            </a:r>
            <a:r>
              <a:rPr lang="en-US" sz="4000" dirty="0"/>
              <a:t>⋁… ⋁ ℓ</a:t>
            </a:r>
            <a:r>
              <a:rPr lang="en-US" sz="4000" baseline="-25000" dirty="0"/>
              <a:t>k</a:t>
            </a:r>
            <a:r>
              <a:rPr lang="el-GR" sz="4000" dirty="0"/>
              <a:t>)</a:t>
            </a:r>
          </a:p>
        </p:txBody>
      </p:sp>
      <p:cxnSp>
        <p:nvCxnSpPr>
          <p:cNvPr id="5" name="Straight Connector 4">
            <a:extLst>
              <a:ext uri="{FF2B5EF4-FFF2-40B4-BE49-F238E27FC236}">
                <a16:creationId xmlns:a16="http://schemas.microsoft.com/office/drawing/2014/main" id="{DFE11065-16CE-D54F-9855-C822C8E862B4}"/>
              </a:ext>
            </a:extLst>
          </p:cNvPr>
          <p:cNvCxnSpPr>
            <a:cxnSpLocks/>
            <a:stCxn id="4" idx="1"/>
            <a:endCxn id="4" idx="3"/>
          </p:cNvCxnSpPr>
          <p:nvPr/>
        </p:nvCxnSpPr>
        <p:spPr>
          <a:xfrm>
            <a:off x="5531189" y="1802189"/>
            <a:ext cx="637386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E018862-397B-B641-8AA6-2BB5669C8A12}"/>
              </a:ext>
            </a:extLst>
          </p:cNvPr>
          <p:cNvSpPr/>
          <p:nvPr/>
        </p:nvSpPr>
        <p:spPr>
          <a:xfrm>
            <a:off x="-190500" y="3440665"/>
            <a:ext cx="12611100" cy="1169551"/>
          </a:xfrm>
          <a:prstGeom prst="rect">
            <a:avLst/>
          </a:prstGeom>
        </p:spPr>
        <p:txBody>
          <a:bodyPr wrap="square">
            <a:spAutoFit/>
          </a:bodyPr>
          <a:lstStyle/>
          <a:p>
            <a:pPr algn="ctr"/>
            <a:r>
              <a:rPr lang="en-US" sz="3500" dirty="0"/>
              <a:t>ℓ</a:t>
            </a:r>
            <a:r>
              <a:rPr lang="en-US" sz="3500" baseline="-25000" dirty="0"/>
              <a:t>1 </a:t>
            </a:r>
            <a:r>
              <a:rPr lang="en-US" sz="3500" dirty="0"/>
              <a:t>⋁… ⋁ ℓ</a:t>
            </a:r>
            <a:r>
              <a:rPr lang="en-US" sz="3500" baseline="-25000" dirty="0"/>
              <a:t>k</a:t>
            </a:r>
            <a:r>
              <a:rPr lang="en-US" sz="3500" dirty="0"/>
              <a:t>,		 𝓂</a:t>
            </a:r>
            <a:r>
              <a:rPr lang="en-US" sz="3500" baseline="-25000" dirty="0"/>
              <a:t>1 </a:t>
            </a:r>
            <a:r>
              <a:rPr lang="en-US" sz="3500" dirty="0"/>
              <a:t>⋁… ⋁ 𝓂</a:t>
            </a:r>
            <a:r>
              <a:rPr lang="en-US" sz="3500" baseline="-25000" dirty="0"/>
              <a:t>n</a:t>
            </a:r>
            <a:r>
              <a:rPr lang="en-US" sz="3500" dirty="0"/>
              <a:t> </a:t>
            </a:r>
            <a:endParaRPr lang="el-GR" sz="3500" dirty="0"/>
          </a:p>
          <a:p>
            <a:pPr algn="ctr"/>
            <a:r>
              <a:rPr lang="en-US" sz="3500" dirty="0"/>
              <a:t>ℓ</a:t>
            </a:r>
            <a:r>
              <a:rPr lang="en-US" sz="3500" baseline="-25000" dirty="0"/>
              <a:t>1 </a:t>
            </a:r>
            <a:r>
              <a:rPr lang="en-US" sz="3500" dirty="0"/>
              <a:t>⋁ ℓ</a:t>
            </a:r>
            <a:r>
              <a:rPr lang="en-US" sz="3500" baseline="-25000" dirty="0"/>
              <a:t>i-1 </a:t>
            </a:r>
            <a:r>
              <a:rPr lang="en-US" sz="3500" dirty="0"/>
              <a:t>⋁ … ⋁ ℓ</a:t>
            </a:r>
            <a:r>
              <a:rPr lang="en-US" sz="3500" baseline="-25000" dirty="0"/>
              <a:t>i+1 </a:t>
            </a:r>
            <a:r>
              <a:rPr lang="en-US" sz="3500" dirty="0"/>
              <a:t>⋁ ℓ</a:t>
            </a:r>
            <a:r>
              <a:rPr lang="en-US" sz="3500" baseline="-25000" dirty="0"/>
              <a:t>k </a:t>
            </a:r>
            <a:r>
              <a:rPr lang="en-US" sz="3500" dirty="0"/>
              <a:t>⋁ 𝓂</a:t>
            </a:r>
            <a:r>
              <a:rPr lang="en-US" sz="3500" baseline="-25000" dirty="0"/>
              <a:t>1 </a:t>
            </a:r>
            <a:r>
              <a:rPr lang="en-US" sz="3500" dirty="0"/>
              <a:t>⋁… ⋁ 𝓂</a:t>
            </a:r>
            <a:r>
              <a:rPr lang="en-US" sz="3500" baseline="-25000" dirty="0"/>
              <a:t>j-1 </a:t>
            </a:r>
            <a:r>
              <a:rPr lang="en-US" sz="3500" dirty="0"/>
              <a:t>⋁ … ⋁ 𝓂</a:t>
            </a:r>
            <a:r>
              <a:rPr lang="en-US" sz="3500" baseline="-25000" dirty="0"/>
              <a:t>j+1 </a:t>
            </a:r>
            <a:r>
              <a:rPr lang="en-US" sz="3500" dirty="0"/>
              <a:t>⋁ 𝓂</a:t>
            </a:r>
            <a:r>
              <a:rPr lang="en-US" sz="3500" baseline="-25000" dirty="0"/>
              <a:t>k</a:t>
            </a:r>
            <a:endParaRPr lang="el-GR" sz="3500" dirty="0"/>
          </a:p>
        </p:txBody>
      </p:sp>
      <p:cxnSp>
        <p:nvCxnSpPr>
          <p:cNvPr id="7" name="Straight Connector 6">
            <a:extLst>
              <a:ext uri="{FF2B5EF4-FFF2-40B4-BE49-F238E27FC236}">
                <a16:creationId xmlns:a16="http://schemas.microsoft.com/office/drawing/2014/main" id="{174577FC-1F2D-B74E-975A-4B0046D58F41}"/>
              </a:ext>
            </a:extLst>
          </p:cNvPr>
          <p:cNvCxnSpPr>
            <a:cxnSpLocks/>
          </p:cNvCxnSpPr>
          <p:nvPr/>
        </p:nvCxnSpPr>
        <p:spPr>
          <a:xfrm>
            <a:off x="508000" y="4025441"/>
            <a:ext cx="1125220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26070653-D73B-2948-86FB-1E616BF86ADF}"/>
              </a:ext>
            </a:extLst>
          </p:cNvPr>
          <p:cNvSpPr/>
          <p:nvPr/>
        </p:nvSpPr>
        <p:spPr>
          <a:xfrm>
            <a:off x="2734345" y="2939534"/>
            <a:ext cx="6338595" cy="369332"/>
          </a:xfrm>
          <a:prstGeom prst="rect">
            <a:avLst/>
          </a:prstGeom>
        </p:spPr>
        <p:txBody>
          <a:bodyPr wrap="none">
            <a:spAutoFit/>
          </a:bodyPr>
          <a:lstStyle/>
          <a:p>
            <a:pPr algn="ctr"/>
            <a:r>
              <a:rPr lang="en-US" dirty="0"/>
              <a:t>Full </a:t>
            </a:r>
            <a:r>
              <a:rPr lang="en-US" b="1" dirty="0"/>
              <a:t>resolution rule </a:t>
            </a:r>
            <a:r>
              <a:rPr lang="en-US" dirty="0"/>
              <a:t>for complementary literals </a:t>
            </a:r>
            <a:r>
              <a:rPr lang="en-US" b="1" dirty="0"/>
              <a:t>ℓ</a:t>
            </a:r>
            <a:r>
              <a:rPr lang="en-US" b="1" baseline="-25000" dirty="0" err="1"/>
              <a:t>i</a:t>
            </a:r>
            <a:r>
              <a:rPr lang="en-US" dirty="0"/>
              <a:t> and </a:t>
            </a:r>
            <a:r>
              <a:rPr lang="en-US" b="1" dirty="0"/>
              <a:t>𝓂</a:t>
            </a:r>
            <a:r>
              <a:rPr lang="en-US" b="1" baseline="-25000" dirty="0"/>
              <a:t>j</a:t>
            </a:r>
            <a:r>
              <a:rPr lang="en-US" dirty="0"/>
              <a:t> </a:t>
            </a:r>
          </a:p>
        </p:txBody>
      </p:sp>
    </p:spTree>
    <p:extLst>
      <p:ext uri="{BB962C8B-B14F-4D97-AF65-F5344CB8AC3E}">
        <p14:creationId xmlns:p14="http://schemas.microsoft.com/office/powerpoint/2010/main" val="115743983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9382D-1890-6543-9E14-DE1FC2BFFAC4}"/>
              </a:ext>
            </a:extLst>
          </p:cNvPr>
          <p:cNvSpPr>
            <a:spLocks noGrp="1"/>
          </p:cNvSpPr>
          <p:nvPr>
            <p:ph type="title"/>
          </p:nvPr>
        </p:nvSpPr>
        <p:spPr/>
        <p:txBody>
          <a:bodyPr/>
          <a:lstStyle/>
          <a:p>
            <a:r>
              <a:rPr lang="en-US" dirty="0"/>
              <a:t>Resolution</a:t>
            </a:r>
          </a:p>
        </p:txBody>
      </p:sp>
      <p:sp>
        <p:nvSpPr>
          <p:cNvPr id="3" name="Content Placeholder 2">
            <a:extLst>
              <a:ext uri="{FF2B5EF4-FFF2-40B4-BE49-F238E27FC236}">
                <a16:creationId xmlns:a16="http://schemas.microsoft.com/office/drawing/2014/main" id="{AD52035B-609F-024F-BD44-0737DEE28BA7}"/>
              </a:ext>
            </a:extLst>
          </p:cNvPr>
          <p:cNvSpPr>
            <a:spLocks noGrp="1"/>
          </p:cNvSpPr>
          <p:nvPr>
            <p:ph idx="1"/>
          </p:nvPr>
        </p:nvSpPr>
        <p:spPr>
          <a:xfrm>
            <a:off x="399673" y="1348547"/>
            <a:ext cx="5472154" cy="4793836"/>
          </a:xfrm>
        </p:spPr>
        <p:txBody>
          <a:bodyPr/>
          <a:lstStyle/>
          <a:p>
            <a:r>
              <a:rPr lang="en-US" dirty="0"/>
              <a:t>If </a:t>
            </a:r>
            <a:r>
              <a:rPr lang="en-US" b="1" dirty="0"/>
              <a:t>ℓ</a:t>
            </a:r>
            <a:r>
              <a:rPr lang="en-US" b="1" baseline="-25000" dirty="0" err="1"/>
              <a:t>i</a:t>
            </a:r>
            <a:r>
              <a:rPr lang="en-US" dirty="0"/>
              <a:t> and </a:t>
            </a:r>
            <a:r>
              <a:rPr lang="en-US" b="1" dirty="0"/>
              <a:t>𝓂</a:t>
            </a:r>
            <a:r>
              <a:rPr lang="en-US" dirty="0"/>
              <a:t> are complementary literals, which means that one is the negation of another, then we can eliminate them via </a:t>
            </a:r>
            <a:r>
              <a:rPr lang="en-US" b="1" dirty="0"/>
              <a:t>unit  resolution.</a:t>
            </a:r>
            <a:endParaRPr lang="en-US" dirty="0"/>
          </a:p>
        </p:txBody>
      </p:sp>
      <p:sp>
        <p:nvSpPr>
          <p:cNvPr id="4" name="Rectangle 3">
            <a:extLst>
              <a:ext uri="{FF2B5EF4-FFF2-40B4-BE49-F238E27FC236}">
                <a16:creationId xmlns:a16="http://schemas.microsoft.com/office/drawing/2014/main" id="{AFF5F9EA-831A-494E-91B2-87D6A73E6E7D}"/>
              </a:ext>
            </a:extLst>
          </p:cNvPr>
          <p:cNvSpPr/>
          <p:nvPr/>
        </p:nvSpPr>
        <p:spPr>
          <a:xfrm>
            <a:off x="6045753" y="1140469"/>
            <a:ext cx="5344732" cy="1323439"/>
          </a:xfrm>
          <a:prstGeom prst="rect">
            <a:avLst/>
          </a:prstGeom>
        </p:spPr>
        <p:txBody>
          <a:bodyPr wrap="none">
            <a:spAutoFit/>
          </a:bodyPr>
          <a:lstStyle/>
          <a:p>
            <a:pPr algn="ctr"/>
            <a:r>
              <a:rPr lang="en-US" sz="4000" dirty="0"/>
              <a:t>ℓ</a:t>
            </a:r>
            <a:r>
              <a:rPr lang="en-US" sz="4000" baseline="-25000" dirty="0"/>
              <a:t>1 </a:t>
            </a:r>
            <a:r>
              <a:rPr lang="en-US" sz="4000" dirty="0"/>
              <a:t>⋁… ⋁ ℓ</a:t>
            </a:r>
            <a:r>
              <a:rPr lang="en-US" sz="4000" baseline="-25000" dirty="0"/>
              <a:t>k</a:t>
            </a:r>
            <a:r>
              <a:rPr lang="en-US" sz="4000" dirty="0"/>
              <a:t>,  𝓂</a:t>
            </a:r>
            <a:endParaRPr lang="el-GR" sz="4000" dirty="0"/>
          </a:p>
          <a:p>
            <a:pPr algn="ctr"/>
            <a:r>
              <a:rPr lang="en-US" sz="4000" dirty="0"/>
              <a:t>ℓ</a:t>
            </a:r>
            <a:r>
              <a:rPr lang="en-US" sz="4000" baseline="-25000" dirty="0"/>
              <a:t>1 </a:t>
            </a:r>
            <a:r>
              <a:rPr lang="en-US" sz="4000" dirty="0"/>
              <a:t>⋁ ℓ</a:t>
            </a:r>
            <a:r>
              <a:rPr lang="en-US" sz="4000" baseline="-25000" dirty="0"/>
              <a:t>i-1 </a:t>
            </a:r>
            <a:r>
              <a:rPr lang="en-US" sz="4000" dirty="0"/>
              <a:t>⋁ … ⋁ ℓ</a:t>
            </a:r>
            <a:r>
              <a:rPr lang="en-US" sz="4000" baseline="-25000" dirty="0"/>
              <a:t>i+1 </a:t>
            </a:r>
            <a:r>
              <a:rPr lang="en-US" sz="4000" dirty="0"/>
              <a:t>⋁ ℓ</a:t>
            </a:r>
            <a:r>
              <a:rPr lang="en-US" sz="4000" baseline="-25000" dirty="0"/>
              <a:t>k</a:t>
            </a:r>
            <a:endParaRPr lang="el-GR" sz="4000" dirty="0"/>
          </a:p>
        </p:txBody>
      </p:sp>
      <p:cxnSp>
        <p:nvCxnSpPr>
          <p:cNvPr id="5" name="Straight Connector 4">
            <a:extLst>
              <a:ext uri="{FF2B5EF4-FFF2-40B4-BE49-F238E27FC236}">
                <a16:creationId xmlns:a16="http://schemas.microsoft.com/office/drawing/2014/main" id="{DFE11065-16CE-D54F-9855-C822C8E862B4}"/>
              </a:ext>
            </a:extLst>
          </p:cNvPr>
          <p:cNvCxnSpPr>
            <a:cxnSpLocks/>
            <a:stCxn id="4" idx="1"/>
            <a:endCxn id="4" idx="3"/>
          </p:cNvCxnSpPr>
          <p:nvPr/>
        </p:nvCxnSpPr>
        <p:spPr>
          <a:xfrm>
            <a:off x="6045753" y="1802189"/>
            <a:ext cx="534473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4E018862-397B-B641-8AA6-2BB5669C8A12}"/>
              </a:ext>
            </a:extLst>
          </p:cNvPr>
          <p:cNvSpPr/>
          <p:nvPr/>
        </p:nvSpPr>
        <p:spPr>
          <a:xfrm>
            <a:off x="-190500" y="3440665"/>
            <a:ext cx="12611100" cy="1169551"/>
          </a:xfrm>
          <a:prstGeom prst="rect">
            <a:avLst/>
          </a:prstGeom>
        </p:spPr>
        <p:txBody>
          <a:bodyPr wrap="square">
            <a:spAutoFit/>
          </a:bodyPr>
          <a:lstStyle/>
          <a:p>
            <a:pPr algn="ctr"/>
            <a:r>
              <a:rPr lang="en-US" sz="3500" dirty="0"/>
              <a:t>ℓ</a:t>
            </a:r>
            <a:r>
              <a:rPr lang="en-US" sz="3500" baseline="-25000" dirty="0"/>
              <a:t>1 </a:t>
            </a:r>
            <a:r>
              <a:rPr lang="en-US" sz="3500" dirty="0"/>
              <a:t>⋁… ⋁ ℓ</a:t>
            </a:r>
            <a:r>
              <a:rPr lang="en-US" sz="3500" baseline="-25000" dirty="0"/>
              <a:t>k</a:t>
            </a:r>
            <a:r>
              <a:rPr lang="en-US" sz="3500" dirty="0"/>
              <a:t>,		 𝓂</a:t>
            </a:r>
            <a:r>
              <a:rPr lang="en-US" sz="3500" baseline="-25000" dirty="0"/>
              <a:t>1 </a:t>
            </a:r>
            <a:r>
              <a:rPr lang="en-US" sz="3500" dirty="0"/>
              <a:t>⋁… ⋁ 𝓂</a:t>
            </a:r>
            <a:r>
              <a:rPr lang="en-US" sz="3500" baseline="-25000" dirty="0"/>
              <a:t>n</a:t>
            </a:r>
            <a:r>
              <a:rPr lang="en-US" sz="3500" dirty="0"/>
              <a:t> </a:t>
            </a:r>
            <a:endParaRPr lang="el-GR" sz="3500" dirty="0"/>
          </a:p>
          <a:p>
            <a:pPr algn="ctr"/>
            <a:r>
              <a:rPr lang="en-US" sz="3500" dirty="0"/>
              <a:t>ℓ</a:t>
            </a:r>
            <a:r>
              <a:rPr lang="en-US" sz="3500" baseline="-25000" dirty="0"/>
              <a:t>1 </a:t>
            </a:r>
            <a:r>
              <a:rPr lang="en-US" sz="3500" dirty="0"/>
              <a:t>⋁ ℓ</a:t>
            </a:r>
            <a:r>
              <a:rPr lang="en-US" sz="3500" baseline="-25000" dirty="0"/>
              <a:t>i-1 </a:t>
            </a:r>
            <a:r>
              <a:rPr lang="en-US" sz="3500" dirty="0"/>
              <a:t>⋁ … ⋁ ℓ</a:t>
            </a:r>
            <a:r>
              <a:rPr lang="en-US" sz="3500" baseline="-25000" dirty="0"/>
              <a:t>i+1 </a:t>
            </a:r>
            <a:r>
              <a:rPr lang="en-US" sz="3500" dirty="0"/>
              <a:t>⋁ ℓ</a:t>
            </a:r>
            <a:r>
              <a:rPr lang="en-US" sz="3500" baseline="-25000" dirty="0"/>
              <a:t>k </a:t>
            </a:r>
            <a:r>
              <a:rPr lang="en-US" sz="3500" dirty="0"/>
              <a:t>⋁ 𝓂</a:t>
            </a:r>
            <a:r>
              <a:rPr lang="en-US" sz="3500" baseline="-25000" dirty="0"/>
              <a:t>1 </a:t>
            </a:r>
            <a:r>
              <a:rPr lang="en-US" sz="3500" dirty="0"/>
              <a:t>⋁… ⋁ 𝓂</a:t>
            </a:r>
            <a:r>
              <a:rPr lang="en-US" sz="3500" baseline="-25000" dirty="0"/>
              <a:t>j-1 </a:t>
            </a:r>
            <a:r>
              <a:rPr lang="en-US" sz="3500" dirty="0"/>
              <a:t>⋁ … ⋁ 𝓂</a:t>
            </a:r>
            <a:r>
              <a:rPr lang="en-US" sz="3500" baseline="-25000" dirty="0"/>
              <a:t>j+1 </a:t>
            </a:r>
            <a:r>
              <a:rPr lang="en-US" sz="3500" dirty="0"/>
              <a:t>⋁ 𝓂</a:t>
            </a:r>
            <a:r>
              <a:rPr lang="en-US" sz="3500" baseline="-25000" dirty="0"/>
              <a:t>k</a:t>
            </a:r>
            <a:endParaRPr lang="el-GR" sz="3500" dirty="0"/>
          </a:p>
        </p:txBody>
      </p:sp>
      <p:cxnSp>
        <p:nvCxnSpPr>
          <p:cNvPr id="7" name="Straight Connector 6">
            <a:extLst>
              <a:ext uri="{FF2B5EF4-FFF2-40B4-BE49-F238E27FC236}">
                <a16:creationId xmlns:a16="http://schemas.microsoft.com/office/drawing/2014/main" id="{174577FC-1F2D-B74E-975A-4B0046D58F41}"/>
              </a:ext>
            </a:extLst>
          </p:cNvPr>
          <p:cNvCxnSpPr>
            <a:cxnSpLocks/>
          </p:cNvCxnSpPr>
          <p:nvPr/>
        </p:nvCxnSpPr>
        <p:spPr>
          <a:xfrm>
            <a:off x="508000" y="4025441"/>
            <a:ext cx="11252200"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26070653-D73B-2948-86FB-1E616BF86ADF}"/>
              </a:ext>
            </a:extLst>
          </p:cNvPr>
          <p:cNvSpPr/>
          <p:nvPr/>
        </p:nvSpPr>
        <p:spPr>
          <a:xfrm>
            <a:off x="2734345" y="2939534"/>
            <a:ext cx="6338595" cy="369332"/>
          </a:xfrm>
          <a:prstGeom prst="rect">
            <a:avLst/>
          </a:prstGeom>
        </p:spPr>
        <p:txBody>
          <a:bodyPr wrap="none">
            <a:spAutoFit/>
          </a:bodyPr>
          <a:lstStyle/>
          <a:p>
            <a:pPr algn="ctr"/>
            <a:r>
              <a:rPr lang="en-US" dirty="0"/>
              <a:t>Full </a:t>
            </a:r>
            <a:r>
              <a:rPr lang="en-US" b="1" dirty="0"/>
              <a:t>resolution rule </a:t>
            </a:r>
            <a:r>
              <a:rPr lang="en-US" dirty="0"/>
              <a:t>for complementary literals </a:t>
            </a:r>
            <a:r>
              <a:rPr lang="en-US" b="1" dirty="0"/>
              <a:t>ℓ</a:t>
            </a:r>
            <a:r>
              <a:rPr lang="en-US" b="1" baseline="-25000" dirty="0" err="1"/>
              <a:t>i</a:t>
            </a:r>
            <a:r>
              <a:rPr lang="en-US" dirty="0"/>
              <a:t> and </a:t>
            </a:r>
            <a:r>
              <a:rPr lang="en-US" b="1" dirty="0"/>
              <a:t>𝓂</a:t>
            </a:r>
            <a:r>
              <a:rPr lang="en-US" b="1" baseline="-25000" dirty="0"/>
              <a:t>j</a:t>
            </a:r>
            <a:r>
              <a:rPr lang="en-US" dirty="0"/>
              <a:t> </a:t>
            </a:r>
          </a:p>
        </p:txBody>
      </p:sp>
      <p:sp>
        <p:nvSpPr>
          <p:cNvPr id="17" name="Google Shape;75;g92b3bf485b_0_0">
            <a:extLst>
              <a:ext uri="{FF2B5EF4-FFF2-40B4-BE49-F238E27FC236}">
                <a16:creationId xmlns:a16="http://schemas.microsoft.com/office/drawing/2014/main" id="{D0286160-27C7-EF43-B5BF-4C9083F4CFC9}"/>
              </a:ext>
            </a:extLst>
          </p:cNvPr>
          <p:cNvSpPr/>
          <p:nvPr/>
        </p:nvSpPr>
        <p:spPr>
          <a:xfrm>
            <a:off x="826084" y="2023913"/>
            <a:ext cx="5269916" cy="1169551"/>
          </a:xfrm>
          <a:prstGeom prst="wedgeRoundRectCallout">
            <a:avLst>
              <a:gd name="adj1" fmla="val -14722"/>
              <a:gd name="adj2" fmla="val 103252"/>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latin typeface="Open Sans"/>
                <a:ea typeface="Open Sans"/>
                <a:cs typeface="Open Sans"/>
                <a:sym typeface="Open Sans"/>
              </a:rPr>
              <a:t>The resolution rule only applies to clauses (== disjunctions of literals).  </a:t>
            </a:r>
            <a:endParaRPr lang="el-GR" sz="2500" b="1" dirty="0">
              <a:ea typeface="Open Sans"/>
              <a:cs typeface="Open Sans"/>
              <a:sym typeface="Open Sans"/>
            </a:endParaRPr>
          </a:p>
        </p:txBody>
      </p:sp>
      <p:sp>
        <p:nvSpPr>
          <p:cNvPr id="18" name="Google Shape;75;g92b3bf485b_0_0">
            <a:extLst>
              <a:ext uri="{FF2B5EF4-FFF2-40B4-BE49-F238E27FC236}">
                <a16:creationId xmlns:a16="http://schemas.microsoft.com/office/drawing/2014/main" id="{F2ECB122-1479-F547-B548-8BB63AC9F7E2}"/>
              </a:ext>
            </a:extLst>
          </p:cNvPr>
          <p:cNvSpPr/>
          <p:nvPr/>
        </p:nvSpPr>
        <p:spPr>
          <a:xfrm>
            <a:off x="775837" y="5038731"/>
            <a:ext cx="5269916" cy="1169551"/>
          </a:xfrm>
          <a:prstGeom prst="wedgeRoundRectCallout">
            <a:avLst>
              <a:gd name="adj1" fmla="val -9179"/>
              <a:gd name="adj2" fmla="val -7917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ea typeface="Open Sans"/>
                <a:cs typeface="Open Sans"/>
                <a:sym typeface="Open Sans"/>
              </a:rPr>
              <a:t>Our KB has full set of logical sentences.</a:t>
            </a:r>
            <a:endParaRPr lang="el-GR" sz="2500" b="1" dirty="0">
              <a:ea typeface="Open Sans"/>
              <a:cs typeface="Open Sans"/>
              <a:sym typeface="Open Sans"/>
            </a:endParaRPr>
          </a:p>
        </p:txBody>
      </p:sp>
      <p:sp>
        <p:nvSpPr>
          <p:cNvPr id="19" name="Google Shape;75;g92b3bf485b_0_0">
            <a:extLst>
              <a:ext uri="{FF2B5EF4-FFF2-40B4-BE49-F238E27FC236}">
                <a16:creationId xmlns:a16="http://schemas.microsoft.com/office/drawing/2014/main" id="{99A78809-DB32-344B-9B97-571AF4FCF51F}"/>
              </a:ext>
            </a:extLst>
          </p:cNvPr>
          <p:cNvSpPr/>
          <p:nvPr/>
        </p:nvSpPr>
        <p:spPr>
          <a:xfrm>
            <a:off x="6922084" y="5038731"/>
            <a:ext cx="5269916" cy="1169551"/>
          </a:xfrm>
          <a:prstGeom prst="wedgeRoundRectCallout">
            <a:avLst>
              <a:gd name="adj1" fmla="val -26289"/>
              <a:gd name="adj2" fmla="val -81349"/>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ea typeface="Open Sans"/>
                <a:cs typeface="Open Sans"/>
                <a:sym typeface="Open Sans"/>
              </a:rPr>
              <a:t>How can it lead to a complete inference procedure for all of propositional logic?</a:t>
            </a:r>
            <a:endParaRPr lang="el-GR" sz="2500" b="1" dirty="0">
              <a:ea typeface="Open Sans"/>
              <a:cs typeface="Open Sans"/>
              <a:sym typeface="Open Sans"/>
            </a:endParaRPr>
          </a:p>
        </p:txBody>
      </p:sp>
      <p:sp>
        <p:nvSpPr>
          <p:cNvPr id="20" name="Google Shape;75;g92b3bf485b_0_0">
            <a:extLst>
              <a:ext uri="{FF2B5EF4-FFF2-40B4-BE49-F238E27FC236}">
                <a16:creationId xmlns:a16="http://schemas.microsoft.com/office/drawing/2014/main" id="{5A6A2BD2-5D2F-7B4D-B9EA-B6BC919F4F66}"/>
              </a:ext>
            </a:extLst>
          </p:cNvPr>
          <p:cNvSpPr/>
          <p:nvPr/>
        </p:nvSpPr>
        <p:spPr>
          <a:xfrm>
            <a:off x="6822697" y="1879132"/>
            <a:ext cx="5269916" cy="1169551"/>
          </a:xfrm>
          <a:prstGeom prst="wedgeRoundRectCallout">
            <a:avLst>
              <a:gd name="adj1" fmla="val -26530"/>
              <a:gd name="adj2" fmla="val 109767"/>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ea typeface="Open Sans"/>
                <a:cs typeface="Open Sans"/>
                <a:sym typeface="Open Sans"/>
              </a:rPr>
              <a:t>Answer: Every sentence can is equivalent to a conjunction of clauses. </a:t>
            </a:r>
            <a:endParaRPr lang="el-GR" sz="2500" b="1" dirty="0">
              <a:ea typeface="Open Sans"/>
              <a:cs typeface="Open Sans"/>
              <a:sym typeface="Open Sans"/>
            </a:endParaRPr>
          </a:p>
        </p:txBody>
      </p:sp>
    </p:spTree>
    <p:extLst>
      <p:ext uri="{BB962C8B-B14F-4D97-AF65-F5344CB8AC3E}">
        <p14:creationId xmlns:p14="http://schemas.microsoft.com/office/powerpoint/2010/main" val="1044139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2390A-C2C8-6741-A607-9738085FD2CA}"/>
              </a:ext>
            </a:extLst>
          </p:cNvPr>
          <p:cNvSpPr>
            <a:spLocks noGrp="1"/>
          </p:cNvSpPr>
          <p:nvPr>
            <p:ph type="title"/>
          </p:nvPr>
        </p:nvSpPr>
        <p:spPr/>
        <p:txBody>
          <a:bodyPr/>
          <a:lstStyle/>
          <a:p>
            <a:r>
              <a:rPr lang="en-US" dirty="0"/>
              <a:t>Conjunctive Normal Form (CNF)</a:t>
            </a:r>
          </a:p>
        </p:txBody>
      </p:sp>
      <p:sp>
        <p:nvSpPr>
          <p:cNvPr id="3" name="Content Placeholder 2">
            <a:extLst>
              <a:ext uri="{FF2B5EF4-FFF2-40B4-BE49-F238E27FC236}">
                <a16:creationId xmlns:a16="http://schemas.microsoft.com/office/drawing/2014/main" id="{A7E66BF6-649C-7249-974A-655EBB90BA58}"/>
              </a:ext>
            </a:extLst>
          </p:cNvPr>
          <p:cNvSpPr>
            <a:spLocks noGrp="1"/>
          </p:cNvSpPr>
          <p:nvPr>
            <p:ph idx="1"/>
          </p:nvPr>
        </p:nvSpPr>
        <p:spPr/>
        <p:txBody>
          <a:bodyPr/>
          <a:lstStyle/>
          <a:p>
            <a:r>
              <a:rPr lang="en-US" dirty="0"/>
              <a:t>Every sentence of propositional logic is logically equivalent to a conjunction of clauses.  Clauses are disjunctions of literals.  </a:t>
            </a:r>
          </a:p>
          <a:p>
            <a:pPr marL="457200" indent="-457200">
              <a:buFont typeface="+mj-lt"/>
              <a:buAutoNum type="arabicPeriod"/>
            </a:pPr>
            <a:r>
              <a:rPr lang="en-US" dirty="0"/>
              <a:t>Eliminate </a:t>
            </a:r>
            <a:r>
              <a:rPr lang="el-GR" b="1" dirty="0"/>
              <a:t>⇔</a:t>
            </a:r>
            <a:r>
              <a:rPr lang="en-US" b="1" dirty="0"/>
              <a:t> </a:t>
            </a:r>
            <a:r>
              <a:rPr lang="en-US" dirty="0"/>
              <a:t>by replacing </a:t>
            </a:r>
            <a:r>
              <a:rPr lang="el-GR" b="1" dirty="0"/>
              <a:t>𝛂 ⇔ β</a:t>
            </a:r>
            <a:r>
              <a:rPr lang="en-US" dirty="0"/>
              <a:t> with </a:t>
            </a:r>
            <a:r>
              <a:rPr lang="el-GR" b="1" dirty="0"/>
              <a:t>(𝛂 ⟹ β)</a:t>
            </a:r>
            <a:r>
              <a:rPr lang="en-US" b="1" dirty="0"/>
              <a:t> ⋀ </a:t>
            </a:r>
            <a:r>
              <a:rPr lang="el-GR" b="1" dirty="0"/>
              <a:t>(β ⟹𝛂</a:t>
            </a:r>
            <a:r>
              <a:rPr lang="en-US" b="1" dirty="0"/>
              <a:t>)</a:t>
            </a:r>
          </a:p>
          <a:p>
            <a:pPr marL="457200" indent="-457200" fontAlgn="t">
              <a:buFont typeface="+mj-lt"/>
              <a:buAutoNum type="arabicPeriod"/>
            </a:pPr>
            <a:r>
              <a:rPr lang="en-US" dirty="0"/>
              <a:t>Eliminate  </a:t>
            </a:r>
            <a:r>
              <a:rPr lang="el-GR" b="1" dirty="0"/>
              <a:t>⟹</a:t>
            </a:r>
            <a:r>
              <a:rPr lang="en-US" b="1" dirty="0"/>
              <a:t> </a:t>
            </a:r>
            <a:r>
              <a:rPr lang="en-US" dirty="0"/>
              <a:t>by replacing </a:t>
            </a:r>
            <a:r>
              <a:rPr lang="el-GR" b="1" dirty="0"/>
              <a:t>𝛂 ⟹ β</a:t>
            </a:r>
            <a:r>
              <a:rPr lang="en-US" dirty="0"/>
              <a:t> with </a:t>
            </a:r>
            <a:r>
              <a:rPr lang="el-GR" b="1" dirty="0"/>
              <a:t>¬𝛂 </a:t>
            </a:r>
            <a:r>
              <a:rPr lang="en-US" b="1" dirty="0"/>
              <a:t>⋁</a:t>
            </a:r>
            <a:r>
              <a:rPr lang="el-GR" b="1" dirty="0"/>
              <a:t> β</a:t>
            </a:r>
            <a:endParaRPr lang="en-US" b="1" dirty="0"/>
          </a:p>
          <a:p>
            <a:pPr marL="457200" indent="-457200" fontAlgn="t">
              <a:buFont typeface="+mj-lt"/>
              <a:buAutoNum type="arabicPeriod"/>
            </a:pPr>
            <a:r>
              <a:rPr lang="en-US" dirty="0"/>
              <a:t>Move </a:t>
            </a:r>
            <a:r>
              <a:rPr lang="en-US" b="1" dirty="0"/>
              <a:t>¬ </a:t>
            </a:r>
            <a:r>
              <a:rPr lang="en-US" dirty="0"/>
              <a:t>inwards (eliminate double negation, and apply De Morgan’s rules</a:t>
            </a:r>
          </a:p>
          <a:p>
            <a:pPr marL="457200" indent="-457200" fontAlgn="t">
              <a:buFont typeface="+mj-lt"/>
              <a:buAutoNum type="arabicPeriod"/>
            </a:pPr>
            <a:r>
              <a:rPr lang="en-US" dirty="0"/>
              <a:t>Now the sentence will contain nested </a:t>
            </a:r>
            <a:r>
              <a:rPr lang="en-US" b="1" dirty="0"/>
              <a:t>⋀ </a:t>
            </a:r>
            <a:r>
              <a:rPr lang="en-US" dirty="0"/>
              <a:t>and </a:t>
            </a:r>
            <a:r>
              <a:rPr lang="en-US" b="1" dirty="0"/>
              <a:t>⋁</a:t>
            </a:r>
            <a:r>
              <a:rPr lang="en-US" dirty="0"/>
              <a:t> operators applied to literals.  Apply distributivity law to distribute </a:t>
            </a:r>
            <a:r>
              <a:rPr lang="en-US" b="1" dirty="0"/>
              <a:t>⋁</a:t>
            </a:r>
            <a:r>
              <a:rPr lang="en-US" dirty="0"/>
              <a:t> over </a:t>
            </a:r>
            <a:r>
              <a:rPr lang="en-US" b="1" dirty="0"/>
              <a:t>⋀ </a:t>
            </a:r>
            <a:r>
              <a:rPr lang="en-US" dirty="0"/>
              <a:t>wherever possible. </a:t>
            </a:r>
          </a:p>
          <a:p>
            <a:pPr marL="457200" indent="-457200" fontAlgn="t">
              <a:buFont typeface="+mj-lt"/>
              <a:buAutoNum type="arabicPeriod"/>
            </a:pPr>
            <a:endParaRPr lang="en-US" dirty="0"/>
          </a:p>
          <a:p>
            <a:pPr fontAlgn="t"/>
            <a:r>
              <a:rPr lang="en-US" dirty="0"/>
              <a:t>The sentence is now in CNF!</a:t>
            </a:r>
          </a:p>
          <a:p>
            <a:pPr fontAlgn="t"/>
            <a:endParaRPr lang="en-US" dirty="0"/>
          </a:p>
          <a:p>
            <a:pPr fontAlgn="t"/>
            <a:endParaRPr lang="en-US" dirty="0"/>
          </a:p>
          <a:p>
            <a:pPr marL="457200" indent="-457200" fontAlgn="t">
              <a:buFont typeface="+mj-lt"/>
              <a:buAutoNum type="arabicPeriod"/>
            </a:pPr>
            <a:endParaRPr lang="en-US" dirty="0"/>
          </a:p>
          <a:p>
            <a:pPr fontAlgn="t"/>
            <a:endParaRPr lang="en-US" dirty="0"/>
          </a:p>
          <a:p>
            <a:pPr marL="457200" indent="-457200">
              <a:buFont typeface="+mj-lt"/>
              <a:buAutoNum type="arabicPeriod"/>
            </a:pP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179789025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4E72C-CE0A-BC4D-B50B-E968CC8DA75D}"/>
              </a:ext>
            </a:extLst>
          </p:cNvPr>
          <p:cNvSpPr>
            <a:spLocks noGrp="1"/>
          </p:cNvSpPr>
          <p:nvPr>
            <p:ph type="title"/>
          </p:nvPr>
        </p:nvSpPr>
        <p:spPr/>
        <p:txBody>
          <a:bodyPr/>
          <a:lstStyle/>
          <a:p>
            <a:r>
              <a:rPr lang="en-US" dirty="0"/>
              <a:t>Resolution Algorithm</a:t>
            </a:r>
          </a:p>
        </p:txBody>
      </p:sp>
      <p:sp>
        <p:nvSpPr>
          <p:cNvPr id="3" name="Content Placeholder 2">
            <a:extLst>
              <a:ext uri="{FF2B5EF4-FFF2-40B4-BE49-F238E27FC236}">
                <a16:creationId xmlns:a16="http://schemas.microsoft.com/office/drawing/2014/main" id="{7AD023D4-C8BF-B340-A51D-7448065E0C4E}"/>
              </a:ext>
            </a:extLst>
          </p:cNvPr>
          <p:cNvSpPr>
            <a:spLocks noGrp="1"/>
          </p:cNvSpPr>
          <p:nvPr>
            <p:ph idx="1"/>
          </p:nvPr>
        </p:nvSpPr>
        <p:spPr/>
        <p:txBody>
          <a:bodyPr/>
          <a:lstStyle/>
          <a:p>
            <a:r>
              <a:rPr lang="en-US" dirty="0"/>
              <a:t>Inference procedures based on resolution work using the principle of </a:t>
            </a:r>
            <a:r>
              <a:rPr lang="en-US" b="1" dirty="0"/>
              <a:t>proof by contradiction.</a:t>
            </a:r>
          </a:p>
          <a:p>
            <a:r>
              <a:rPr lang="en-US" dirty="0"/>
              <a:t>To show </a:t>
            </a:r>
            <a:r>
              <a:rPr lang="en-US" b="1" dirty="0"/>
              <a:t>KB⊨</a:t>
            </a:r>
            <a:r>
              <a:rPr lang="en-US" dirty="0"/>
              <a:t>𝛂	then we can show that </a:t>
            </a:r>
            <a:r>
              <a:rPr lang="en-US" b="1" dirty="0"/>
              <a:t>KB</a:t>
            </a:r>
            <a:r>
              <a:rPr lang="el-GR" b="1" dirty="0"/>
              <a:t> ⋀</a:t>
            </a:r>
            <a:r>
              <a:rPr lang="en-US" b="1" dirty="0"/>
              <a:t> ¬</a:t>
            </a:r>
            <a:r>
              <a:rPr lang="en-US" dirty="0"/>
              <a:t>𝛂 is </a:t>
            </a:r>
            <a:r>
              <a:rPr lang="en-US" b="1" dirty="0"/>
              <a:t>unsatisfiable.</a:t>
            </a:r>
            <a:r>
              <a:rPr lang="en-US" dirty="0"/>
              <a:t>  </a:t>
            </a:r>
          </a:p>
          <a:p>
            <a:r>
              <a:rPr lang="en-US" dirty="0"/>
              <a:t>Here’s how:</a:t>
            </a:r>
          </a:p>
          <a:p>
            <a:pPr marL="342900" indent="-342900">
              <a:buFont typeface="Arial" panose="020B0604020202020204" pitchFamily="34" charset="0"/>
              <a:buChar char="•"/>
            </a:pPr>
            <a:r>
              <a:rPr lang="en-US" dirty="0"/>
              <a:t>First, convert </a:t>
            </a:r>
            <a:r>
              <a:rPr lang="en-US" b="1" dirty="0"/>
              <a:t>(KB</a:t>
            </a:r>
            <a:r>
              <a:rPr lang="el-GR" b="1" dirty="0"/>
              <a:t> ⋀</a:t>
            </a:r>
            <a:r>
              <a:rPr lang="en-US" b="1" dirty="0"/>
              <a:t> ¬</a:t>
            </a:r>
            <a:r>
              <a:rPr lang="en-US" dirty="0"/>
              <a:t>𝛂</a:t>
            </a:r>
            <a:r>
              <a:rPr lang="en-US" b="1" dirty="0"/>
              <a:t>) </a:t>
            </a:r>
            <a:r>
              <a:rPr lang="en-US" dirty="0"/>
              <a:t>into CNF</a:t>
            </a:r>
          </a:p>
          <a:p>
            <a:pPr marL="342900" indent="-342900">
              <a:buFont typeface="Arial" panose="020B0604020202020204" pitchFamily="34" charset="0"/>
              <a:buChar char="•"/>
            </a:pPr>
            <a:r>
              <a:rPr lang="en-US" dirty="0"/>
              <a:t>Then apply the resolution rule to the resulting clauses.</a:t>
            </a:r>
          </a:p>
          <a:p>
            <a:pPr marL="342900" indent="-342900">
              <a:buFont typeface="Arial" panose="020B0604020202020204" pitchFamily="34" charset="0"/>
              <a:buChar char="•"/>
            </a:pPr>
            <a:r>
              <a:rPr lang="en-US" dirty="0"/>
              <a:t>Resolve every pair that contains complementary literals to produce a new clause </a:t>
            </a:r>
          </a:p>
          <a:p>
            <a:pPr marL="342900" indent="-342900">
              <a:buFont typeface="Arial" panose="020B0604020202020204" pitchFamily="34" charset="0"/>
              <a:buChar char="•"/>
            </a:pPr>
            <a:r>
              <a:rPr lang="en-US" dirty="0"/>
              <a:t>If that new clause isn’t already present, then add it to the set.</a:t>
            </a:r>
          </a:p>
          <a:p>
            <a:pPr marL="342900" indent="-342900">
              <a:buFont typeface="Arial" panose="020B0604020202020204" pitchFamily="34" charset="0"/>
              <a:buChar char="•"/>
            </a:pPr>
            <a:r>
              <a:rPr lang="en-US" dirty="0"/>
              <a:t>Continue the process until one of two things happens:</a:t>
            </a:r>
          </a:p>
          <a:p>
            <a:pPr marL="457200" indent="-457200">
              <a:buFont typeface="+mj-lt"/>
              <a:buAutoNum type="arabicPeriod"/>
            </a:pPr>
            <a:r>
              <a:rPr lang="en-US" dirty="0"/>
              <a:t>There are no new clauses that can be added.  In this case, the KB does not entail 𝛂</a:t>
            </a:r>
          </a:p>
          <a:p>
            <a:pPr marL="457200" indent="-457200">
              <a:buFont typeface="+mj-lt"/>
              <a:buAutoNum type="arabicPeriod"/>
            </a:pPr>
            <a:r>
              <a:rPr lang="en-US" dirty="0"/>
              <a:t>Two clauses resolve to yield the </a:t>
            </a:r>
            <a:r>
              <a:rPr lang="en-US" b="1" dirty="0"/>
              <a:t>empty clause, </a:t>
            </a:r>
            <a:r>
              <a:rPr lang="en-US" dirty="0"/>
              <a:t>in which case the KB does entail 𝛂</a:t>
            </a:r>
          </a:p>
          <a:p>
            <a:pPr marL="457200" indent="-457200">
              <a:buFont typeface="+mj-lt"/>
              <a:buAutoNum type="arabicPeriod"/>
            </a:pPr>
            <a:endParaRPr lang="en-US" dirty="0"/>
          </a:p>
          <a:p>
            <a:endParaRPr lang="en-US" dirty="0"/>
          </a:p>
        </p:txBody>
      </p:sp>
    </p:spTree>
    <p:extLst>
      <p:ext uri="{BB962C8B-B14F-4D97-AF65-F5344CB8AC3E}">
        <p14:creationId xmlns:p14="http://schemas.microsoft.com/office/powerpoint/2010/main" val="149483561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4E72C-CE0A-BC4D-B50B-E968CC8DA75D}"/>
              </a:ext>
            </a:extLst>
          </p:cNvPr>
          <p:cNvSpPr>
            <a:spLocks noGrp="1"/>
          </p:cNvSpPr>
          <p:nvPr>
            <p:ph type="title"/>
          </p:nvPr>
        </p:nvSpPr>
        <p:spPr/>
        <p:txBody>
          <a:bodyPr/>
          <a:lstStyle/>
          <a:p>
            <a:r>
              <a:rPr lang="en-US" dirty="0"/>
              <a:t>Resolution Algorithm</a:t>
            </a:r>
          </a:p>
        </p:txBody>
      </p:sp>
      <p:sp>
        <p:nvSpPr>
          <p:cNvPr id="3" name="Content Placeholder 2">
            <a:extLst>
              <a:ext uri="{FF2B5EF4-FFF2-40B4-BE49-F238E27FC236}">
                <a16:creationId xmlns:a16="http://schemas.microsoft.com/office/drawing/2014/main" id="{7AD023D4-C8BF-B340-A51D-7448065E0C4E}"/>
              </a:ext>
            </a:extLst>
          </p:cNvPr>
          <p:cNvSpPr>
            <a:spLocks noGrp="1"/>
          </p:cNvSpPr>
          <p:nvPr>
            <p:ph idx="1"/>
          </p:nvPr>
        </p:nvSpPr>
        <p:spPr/>
        <p:txBody>
          <a:bodyPr/>
          <a:lstStyle/>
          <a:p>
            <a:r>
              <a:rPr lang="en-US" dirty="0"/>
              <a:t>Inference procedures based on resolution work using the principle of </a:t>
            </a:r>
            <a:r>
              <a:rPr lang="en-US" b="1" dirty="0"/>
              <a:t>proof by contradiction.</a:t>
            </a:r>
          </a:p>
          <a:p>
            <a:r>
              <a:rPr lang="en-US" dirty="0"/>
              <a:t>To show </a:t>
            </a:r>
            <a:r>
              <a:rPr lang="en-US" b="1" dirty="0"/>
              <a:t>KB⊨</a:t>
            </a:r>
            <a:r>
              <a:rPr lang="en-US" dirty="0"/>
              <a:t>𝛂	then we can show that </a:t>
            </a:r>
            <a:r>
              <a:rPr lang="en-US" b="1" dirty="0"/>
              <a:t>KB</a:t>
            </a:r>
            <a:r>
              <a:rPr lang="el-GR" b="1" dirty="0"/>
              <a:t> ⋀</a:t>
            </a:r>
            <a:r>
              <a:rPr lang="en-US" b="1" dirty="0"/>
              <a:t> ¬</a:t>
            </a:r>
            <a:r>
              <a:rPr lang="en-US" dirty="0"/>
              <a:t>𝛂 is </a:t>
            </a:r>
            <a:r>
              <a:rPr lang="en-US" b="1" dirty="0"/>
              <a:t>unsatisfiable.</a:t>
            </a:r>
            <a:r>
              <a:rPr lang="en-US" dirty="0"/>
              <a:t>  </a:t>
            </a:r>
          </a:p>
          <a:p>
            <a:r>
              <a:rPr lang="en-US" dirty="0"/>
              <a:t>Here’s how:</a:t>
            </a:r>
          </a:p>
          <a:p>
            <a:pPr marL="342900" indent="-342900">
              <a:buFont typeface="Arial" panose="020B0604020202020204" pitchFamily="34" charset="0"/>
              <a:buChar char="•"/>
            </a:pPr>
            <a:r>
              <a:rPr lang="en-US" dirty="0"/>
              <a:t>First, convert </a:t>
            </a:r>
            <a:r>
              <a:rPr lang="en-US" b="1" dirty="0"/>
              <a:t>(KB</a:t>
            </a:r>
            <a:r>
              <a:rPr lang="el-GR" b="1" dirty="0"/>
              <a:t> ⋀</a:t>
            </a:r>
            <a:r>
              <a:rPr lang="en-US" b="1" dirty="0"/>
              <a:t> ¬</a:t>
            </a:r>
            <a:r>
              <a:rPr lang="en-US" dirty="0"/>
              <a:t>𝛂</a:t>
            </a:r>
            <a:r>
              <a:rPr lang="en-US" b="1" dirty="0"/>
              <a:t>) </a:t>
            </a:r>
            <a:r>
              <a:rPr lang="en-US" dirty="0"/>
              <a:t>into </a:t>
            </a:r>
            <a:r>
              <a:rPr lang="en-US" b="1" dirty="0"/>
              <a:t>CNF</a:t>
            </a:r>
          </a:p>
          <a:p>
            <a:pPr marL="342900" indent="-342900">
              <a:buFont typeface="Arial" panose="020B0604020202020204" pitchFamily="34" charset="0"/>
              <a:buChar char="•"/>
            </a:pPr>
            <a:r>
              <a:rPr lang="en-US" dirty="0"/>
              <a:t>Then apply the </a:t>
            </a:r>
            <a:r>
              <a:rPr lang="en-US" b="1" dirty="0"/>
              <a:t>resolution rule </a:t>
            </a:r>
            <a:r>
              <a:rPr lang="en-US" dirty="0"/>
              <a:t>to the resulting clauses.</a:t>
            </a:r>
          </a:p>
          <a:p>
            <a:pPr marL="342900" indent="-342900">
              <a:buFont typeface="Arial" panose="020B0604020202020204" pitchFamily="34" charset="0"/>
              <a:buChar char="•"/>
            </a:pPr>
            <a:r>
              <a:rPr lang="en-US" dirty="0"/>
              <a:t>Resolve every pair that contain </a:t>
            </a:r>
            <a:r>
              <a:rPr lang="en-US" b="1" dirty="0"/>
              <a:t>complementary literals</a:t>
            </a:r>
            <a:r>
              <a:rPr lang="en-US" dirty="0"/>
              <a:t> to produce </a:t>
            </a:r>
            <a:r>
              <a:rPr lang="en-US" b="1" dirty="0"/>
              <a:t>a new clause </a:t>
            </a:r>
          </a:p>
          <a:p>
            <a:pPr marL="342900" indent="-342900">
              <a:buFont typeface="Arial" panose="020B0604020202020204" pitchFamily="34" charset="0"/>
              <a:buChar char="•"/>
            </a:pPr>
            <a:r>
              <a:rPr lang="en-US" dirty="0"/>
              <a:t>If that new clause isn’t already present, then </a:t>
            </a:r>
            <a:r>
              <a:rPr lang="en-US" b="1" dirty="0"/>
              <a:t>add it to the set</a:t>
            </a:r>
            <a:r>
              <a:rPr lang="en-US" dirty="0"/>
              <a:t>.</a:t>
            </a:r>
          </a:p>
          <a:p>
            <a:pPr marL="342900" indent="-342900">
              <a:buFont typeface="Arial" panose="020B0604020202020204" pitchFamily="34" charset="0"/>
              <a:buChar char="•"/>
            </a:pPr>
            <a:r>
              <a:rPr lang="en-US" dirty="0"/>
              <a:t>Continue the process until one of two things happens:</a:t>
            </a:r>
          </a:p>
          <a:p>
            <a:pPr marL="457200" indent="-457200">
              <a:buFont typeface="+mj-lt"/>
              <a:buAutoNum type="arabicPeriod"/>
            </a:pPr>
            <a:r>
              <a:rPr lang="en-US" dirty="0"/>
              <a:t>There are </a:t>
            </a:r>
            <a:r>
              <a:rPr lang="en-US" b="1" dirty="0"/>
              <a:t>no new clauses </a:t>
            </a:r>
            <a:r>
              <a:rPr lang="en-US" dirty="0"/>
              <a:t>that can be added.  In this case, the KB does not entail 𝛂</a:t>
            </a:r>
          </a:p>
          <a:p>
            <a:pPr marL="457200" indent="-457200">
              <a:buFont typeface="+mj-lt"/>
              <a:buAutoNum type="arabicPeriod"/>
            </a:pPr>
            <a:r>
              <a:rPr lang="en-US" dirty="0"/>
              <a:t>Two clauses resolve to yield the </a:t>
            </a:r>
            <a:r>
              <a:rPr lang="en-US" b="1" dirty="0"/>
              <a:t>empty clause, </a:t>
            </a:r>
            <a:r>
              <a:rPr lang="en-US" dirty="0"/>
              <a:t>in which case the KB does entail 𝛂</a:t>
            </a:r>
          </a:p>
          <a:p>
            <a:pPr marL="457200" indent="-457200">
              <a:buFont typeface="+mj-lt"/>
              <a:buAutoNum type="arabicPeriod"/>
            </a:pPr>
            <a:endParaRPr lang="en-US" dirty="0"/>
          </a:p>
          <a:p>
            <a:endParaRPr lang="en-US" dirty="0"/>
          </a:p>
        </p:txBody>
      </p:sp>
      <p:sp>
        <p:nvSpPr>
          <p:cNvPr id="4" name="Google Shape;75;g92b3bf485b_0_0">
            <a:extLst>
              <a:ext uri="{FF2B5EF4-FFF2-40B4-BE49-F238E27FC236}">
                <a16:creationId xmlns:a16="http://schemas.microsoft.com/office/drawing/2014/main" id="{E23A3CC2-8F09-9B44-BAB2-600542AC8679}"/>
              </a:ext>
            </a:extLst>
          </p:cNvPr>
          <p:cNvSpPr/>
          <p:nvPr/>
        </p:nvSpPr>
        <p:spPr>
          <a:xfrm>
            <a:off x="5755896" y="2120324"/>
            <a:ext cx="5940803" cy="1905576"/>
          </a:xfrm>
          <a:prstGeom prst="wedgeRoundRectCallout">
            <a:avLst>
              <a:gd name="adj1" fmla="val -47052"/>
              <a:gd name="adj2" fmla="val 114432"/>
              <a:gd name="adj3" fmla="val 0"/>
            </a:avLst>
          </a:prstGeom>
          <a:solidFill>
            <a:srgbClr val="FFAE2B"/>
          </a:solidFill>
          <a:ln>
            <a:noFill/>
          </a:ln>
        </p:spPr>
        <p:txBody>
          <a:bodyPr spcFirstLastPara="1" wrap="square" lIns="91425" tIns="91425" rIns="91425" bIns="91425" anchor="ctr" anchorCtr="0">
            <a:noAutofit/>
          </a:bodyPr>
          <a:lstStyle/>
          <a:p>
            <a:pPr lvl="0" algn="ctr">
              <a:buSzPts val="2500"/>
            </a:pPr>
            <a:r>
              <a:rPr lang="en-US" sz="2500" b="1" dirty="0">
                <a:ea typeface="Open Sans"/>
                <a:cs typeface="Open Sans"/>
                <a:sym typeface="Open Sans"/>
              </a:rPr>
              <a:t>The empty clause arises from resolving two contradictory unit clauses like P and ¬P.</a:t>
            </a:r>
            <a:endParaRPr lang="el-GR" sz="2500" b="1" dirty="0">
              <a:ea typeface="Open Sans"/>
              <a:cs typeface="Open Sans"/>
              <a:sym typeface="Open Sans"/>
            </a:endParaRPr>
          </a:p>
        </p:txBody>
      </p:sp>
    </p:spTree>
    <p:extLst>
      <p:ext uri="{BB962C8B-B14F-4D97-AF65-F5344CB8AC3E}">
        <p14:creationId xmlns:p14="http://schemas.microsoft.com/office/powerpoint/2010/main" val="2943065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lstStyle/>
          <a:p>
            <a:r>
              <a:rPr lang="en-US" b="1" dirty="0"/>
              <a:t>Environment:</a:t>
            </a:r>
            <a:r>
              <a:rPr lang="en-US" dirty="0"/>
              <a:t> A 4x4 grid of rooms.  The agent starts in the square [1,1]. </a:t>
            </a:r>
            <a:r>
              <a:rPr lang="en-US" dirty="0" err="1"/>
              <a:t>Wampa</a:t>
            </a:r>
            <a:r>
              <a:rPr lang="en-US" dirty="0"/>
              <a:t> and Luke are randomly placed in other squares.  Each square can be pit with 20% probability.</a:t>
            </a:r>
          </a:p>
          <a:p>
            <a:endParaRPr lang="en-US" dirty="0"/>
          </a:p>
        </p:txBody>
      </p:sp>
      <p:grpSp>
        <p:nvGrpSpPr>
          <p:cNvPr id="25" name="Group 24">
            <a:extLst>
              <a:ext uri="{FF2B5EF4-FFF2-40B4-BE49-F238E27FC236}">
                <a16:creationId xmlns:a16="http://schemas.microsoft.com/office/drawing/2014/main" id="{577EB646-2F66-7C4D-8B11-F3C11A18321A}"/>
              </a:ext>
            </a:extLst>
          </p:cNvPr>
          <p:cNvGrpSpPr/>
          <p:nvPr/>
        </p:nvGrpSpPr>
        <p:grpSpPr>
          <a:xfrm>
            <a:off x="6288506" y="1009755"/>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919B38D3-135F-C446-9F3D-FC603570C7AF}"/>
              </a:ext>
            </a:extLst>
          </p:cNvPr>
          <p:cNvSpPr/>
          <p:nvPr/>
        </p:nvSpPr>
        <p:spPr>
          <a:xfrm>
            <a:off x="8943311" y="2394599"/>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210229" y="1127682"/>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
        <p:nvSpPr>
          <p:cNvPr id="96" name="Rectangle 95">
            <a:extLst>
              <a:ext uri="{FF2B5EF4-FFF2-40B4-BE49-F238E27FC236}">
                <a16:creationId xmlns:a16="http://schemas.microsoft.com/office/drawing/2014/main" id="{A0AD5293-CF7F-414B-8C2A-B62998DA3F1B}"/>
              </a:ext>
            </a:extLst>
          </p:cNvPr>
          <p:cNvSpPr/>
          <p:nvPr/>
        </p:nvSpPr>
        <p:spPr>
          <a:xfrm>
            <a:off x="6295937" y="2235116"/>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ectangle 96">
            <a:extLst>
              <a:ext uri="{FF2B5EF4-FFF2-40B4-BE49-F238E27FC236}">
                <a16:creationId xmlns:a16="http://schemas.microsoft.com/office/drawing/2014/main" id="{E27CE958-C6D2-764D-914F-FC079122FFF2}"/>
              </a:ext>
            </a:extLst>
          </p:cNvPr>
          <p:cNvSpPr/>
          <p:nvPr/>
        </p:nvSpPr>
        <p:spPr>
          <a:xfrm>
            <a:off x="7559140" y="2235115"/>
            <a:ext cx="1266918" cy="1266918"/>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73068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96" grpId="0" animBg="1"/>
      <p:bldP spid="97"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CA277-E974-DE43-8478-1AAC2E77E8E4}"/>
              </a:ext>
            </a:extLst>
          </p:cNvPr>
          <p:cNvSpPr>
            <a:spLocks noGrp="1"/>
          </p:cNvSpPr>
          <p:nvPr>
            <p:ph type="title"/>
          </p:nvPr>
        </p:nvSpPr>
        <p:spPr/>
        <p:txBody>
          <a:bodyPr/>
          <a:lstStyle/>
          <a:p>
            <a:r>
              <a:rPr lang="en-US" dirty="0"/>
              <a:t>Resolution Algorithm</a:t>
            </a:r>
          </a:p>
        </p:txBody>
      </p:sp>
      <p:pic>
        <p:nvPicPr>
          <p:cNvPr id="7" name="Content Placeholder 6">
            <a:extLst>
              <a:ext uri="{FF2B5EF4-FFF2-40B4-BE49-F238E27FC236}">
                <a16:creationId xmlns:a16="http://schemas.microsoft.com/office/drawing/2014/main" id="{82EF525B-61B6-4A4E-82F8-A385633A2049}"/>
              </a:ext>
            </a:extLst>
          </p:cNvPr>
          <p:cNvPicPr>
            <a:picLocks noGrp="1" noChangeAspect="1"/>
          </p:cNvPicPr>
          <p:nvPr>
            <p:ph idx="1"/>
          </p:nvPr>
        </p:nvPicPr>
        <p:blipFill>
          <a:blip r:embed="rId3"/>
          <a:stretch>
            <a:fillRect/>
          </a:stretch>
        </p:blipFill>
        <p:spPr>
          <a:xfrm>
            <a:off x="1403676" y="1347788"/>
            <a:ext cx="8508347" cy="4794250"/>
          </a:xfrm>
        </p:spPr>
      </p:pic>
      <p:sp>
        <p:nvSpPr>
          <p:cNvPr id="4" name="AutoShape 2">
            <a:extLst>
              <a:ext uri="{FF2B5EF4-FFF2-40B4-BE49-F238E27FC236}">
                <a16:creationId xmlns:a16="http://schemas.microsoft.com/office/drawing/2014/main" id="{36D7B93B-D2E7-D94E-8B0D-D16C68A50EFC}"/>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0138059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583C0-6E29-AD4B-A400-A0E8720AE0E6}"/>
              </a:ext>
            </a:extLst>
          </p:cNvPr>
          <p:cNvSpPr>
            <a:spLocks noGrp="1"/>
          </p:cNvSpPr>
          <p:nvPr>
            <p:ph type="title"/>
          </p:nvPr>
        </p:nvSpPr>
        <p:spPr/>
        <p:txBody>
          <a:bodyPr/>
          <a:lstStyle/>
          <a:p>
            <a:r>
              <a:rPr lang="en-US" dirty="0"/>
              <a:t>Horn Clauses and Definite Clauses</a:t>
            </a:r>
          </a:p>
        </p:txBody>
      </p:sp>
      <p:sp>
        <p:nvSpPr>
          <p:cNvPr id="3" name="Content Placeholder 2">
            <a:extLst>
              <a:ext uri="{FF2B5EF4-FFF2-40B4-BE49-F238E27FC236}">
                <a16:creationId xmlns:a16="http://schemas.microsoft.com/office/drawing/2014/main" id="{A84E7DCC-1315-FD46-8E01-427D47824E55}"/>
              </a:ext>
            </a:extLst>
          </p:cNvPr>
          <p:cNvSpPr>
            <a:spLocks noGrp="1"/>
          </p:cNvSpPr>
          <p:nvPr>
            <p:ph idx="1"/>
          </p:nvPr>
        </p:nvSpPr>
        <p:spPr/>
        <p:txBody>
          <a:bodyPr/>
          <a:lstStyle/>
          <a:p>
            <a:r>
              <a:rPr lang="en-US" dirty="0"/>
              <a:t>The resolution algorithm is </a:t>
            </a:r>
            <a:r>
              <a:rPr lang="en-US" b="1" dirty="0"/>
              <a:t>complete!  </a:t>
            </a:r>
            <a:r>
              <a:rPr lang="en-US" dirty="0"/>
              <a:t>This makes is a very important inference method.</a:t>
            </a:r>
          </a:p>
          <a:p>
            <a:r>
              <a:rPr lang="en-US" dirty="0"/>
              <a:t>However, we don’t always need the full power of resolution.  Some KBs are formulated in a </a:t>
            </a:r>
            <a:r>
              <a:rPr lang="en-US" b="1" dirty="0"/>
              <a:t>more restrictive </a:t>
            </a:r>
            <a:r>
              <a:rPr lang="en-US" dirty="0"/>
              <a:t>form</a:t>
            </a:r>
            <a:r>
              <a:rPr lang="en-US" b="1" dirty="0"/>
              <a:t> </a:t>
            </a:r>
            <a:r>
              <a:rPr lang="en-US" dirty="0"/>
              <a:t>which enables them to use </a:t>
            </a:r>
            <a:r>
              <a:rPr lang="en-US" b="1" dirty="0"/>
              <a:t>more efficient </a:t>
            </a:r>
            <a:r>
              <a:rPr lang="en-US" dirty="0"/>
              <a:t>inference algorithms. </a:t>
            </a:r>
            <a:endParaRPr lang="en-US" b="1" dirty="0"/>
          </a:p>
          <a:p>
            <a:pPr marL="457200" indent="-457200">
              <a:buFont typeface="Arial" panose="020B0604020202020204" pitchFamily="34" charset="0"/>
              <a:buChar char="•"/>
            </a:pPr>
            <a:r>
              <a:rPr lang="en-US" b="1" dirty="0"/>
              <a:t>Definite clause – </a:t>
            </a:r>
            <a:r>
              <a:rPr lang="en-US" dirty="0"/>
              <a:t>disjunction of literals where </a:t>
            </a:r>
            <a:r>
              <a:rPr lang="en-US" b="1" dirty="0"/>
              <a:t>exactly one is positive</a:t>
            </a:r>
          </a:p>
          <a:p>
            <a:pPr marL="457200" indent="-457200">
              <a:buFont typeface="Arial" panose="020B0604020202020204" pitchFamily="34" charset="0"/>
              <a:buChar char="•"/>
            </a:pPr>
            <a:r>
              <a:rPr lang="en-US" b="1" dirty="0"/>
              <a:t>Horn clause</a:t>
            </a:r>
            <a:r>
              <a:rPr lang="en-US" dirty="0"/>
              <a:t> – disjunction of literals where </a:t>
            </a:r>
            <a:r>
              <a:rPr lang="en-US" b="1" dirty="0"/>
              <a:t>at most one is positive</a:t>
            </a:r>
          </a:p>
          <a:p>
            <a:pPr marL="1143000" lvl="1" indent="-457200"/>
            <a:r>
              <a:rPr lang="en-US" b="1" dirty="0"/>
              <a:t>This includes definite clauses</a:t>
            </a:r>
          </a:p>
          <a:p>
            <a:pPr marL="1143000" lvl="1" indent="-457200"/>
            <a:r>
              <a:rPr lang="en-US" b="1" dirty="0"/>
              <a:t>And clauses with no positive literals</a:t>
            </a:r>
          </a:p>
          <a:p>
            <a:pPr marL="457200" indent="-457200">
              <a:buFont typeface="Arial" panose="020B0604020202020204" pitchFamily="34" charset="0"/>
              <a:buChar char="•"/>
            </a:pPr>
            <a:endParaRPr lang="en-US" dirty="0"/>
          </a:p>
          <a:p>
            <a:r>
              <a:rPr lang="en-US" dirty="0"/>
              <a:t>Horn clauses are closed under resolution.  If you apply resolution to a horn clause, you get back a horn clause.  </a:t>
            </a:r>
          </a:p>
        </p:txBody>
      </p:sp>
    </p:spTree>
    <p:extLst>
      <p:ext uri="{BB962C8B-B14F-4D97-AF65-F5344CB8AC3E}">
        <p14:creationId xmlns:p14="http://schemas.microsoft.com/office/powerpoint/2010/main" val="250116502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E35DD-86CB-B64A-AFA3-AD66B78C4CB8}"/>
              </a:ext>
            </a:extLst>
          </p:cNvPr>
          <p:cNvSpPr>
            <a:spLocks noGrp="1"/>
          </p:cNvSpPr>
          <p:nvPr>
            <p:ph type="title"/>
          </p:nvPr>
        </p:nvSpPr>
        <p:spPr/>
        <p:txBody>
          <a:bodyPr/>
          <a:lstStyle/>
          <a:p>
            <a:r>
              <a:rPr lang="en-US" dirty="0"/>
              <a:t>KBs with only definite clauses</a:t>
            </a:r>
          </a:p>
        </p:txBody>
      </p:sp>
      <p:sp>
        <p:nvSpPr>
          <p:cNvPr id="3" name="Content Placeholder 2">
            <a:extLst>
              <a:ext uri="{FF2B5EF4-FFF2-40B4-BE49-F238E27FC236}">
                <a16:creationId xmlns:a16="http://schemas.microsoft.com/office/drawing/2014/main" id="{F002ED1B-C4FD-4F4A-9081-B9DACDDD37A1}"/>
              </a:ext>
            </a:extLst>
          </p:cNvPr>
          <p:cNvSpPr>
            <a:spLocks noGrp="1"/>
          </p:cNvSpPr>
          <p:nvPr>
            <p:ph idx="1"/>
          </p:nvPr>
        </p:nvSpPr>
        <p:spPr/>
        <p:txBody>
          <a:bodyPr/>
          <a:lstStyle/>
          <a:p>
            <a:pPr marL="457200" indent="-457200">
              <a:buFont typeface="+mj-lt"/>
              <a:buAutoNum type="arabicPeriod"/>
            </a:pPr>
            <a:r>
              <a:rPr lang="en-US" dirty="0"/>
              <a:t>Every definite clause can be written as an implication whose premise is a conjunction of positive literals whose conclusion is a positive literal. </a:t>
            </a:r>
            <a:br>
              <a:rPr lang="en-US" dirty="0"/>
            </a:br>
            <a:br>
              <a:rPr lang="en-US" dirty="0"/>
            </a:br>
            <a:r>
              <a:rPr lang="en-US" b="1" dirty="0"/>
              <a:t>¬ L</a:t>
            </a:r>
            <a:r>
              <a:rPr lang="en-US" b="1" baseline="-25000" dirty="0"/>
              <a:t>1,1</a:t>
            </a:r>
            <a:r>
              <a:rPr lang="en-US" b="1" dirty="0"/>
              <a:t> ⋁ ¬ Breeze ⋁ B</a:t>
            </a:r>
            <a:r>
              <a:rPr lang="en-US" b="1" baseline="-25000" dirty="0"/>
              <a:t>1,1</a:t>
            </a:r>
            <a:r>
              <a:rPr lang="en-US" b="1" dirty="0"/>
              <a:t> </a:t>
            </a:r>
            <a:r>
              <a:rPr lang="en-US" dirty="0"/>
              <a:t>can be written as the implication </a:t>
            </a:r>
            <a:r>
              <a:rPr lang="en-US" b="1" dirty="0"/>
              <a:t>L</a:t>
            </a:r>
            <a:r>
              <a:rPr lang="en-US" b="1" baseline="-25000" dirty="0"/>
              <a:t>1,1</a:t>
            </a:r>
            <a:r>
              <a:rPr lang="en-US" b="1" dirty="0"/>
              <a:t> ⋀ Breeze ⟹ B</a:t>
            </a:r>
            <a:r>
              <a:rPr lang="en-US" b="1" baseline="-25000" dirty="0"/>
              <a:t>1,1 </a:t>
            </a:r>
          </a:p>
          <a:p>
            <a:pPr marL="457200" indent="-457200">
              <a:buFont typeface="+mj-lt"/>
              <a:buAutoNum type="arabicPeriod"/>
            </a:pPr>
            <a:endParaRPr lang="en-US" dirty="0"/>
          </a:p>
          <a:p>
            <a:pPr marL="457200" indent="-457200">
              <a:buFont typeface="+mj-lt"/>
              <a:buAutoNum type="arabicPeriod"/>
            </a:pPr>
            <a:r>
              <a:rPr lang="en-US" dirty="0"/>
              <a:t>Inference with Horn clauses can be done through the forward-chaining and backward-chaining algorithms</a:t>
            </a:r>
          </a:p>
          <a:p>
            <a:pPr marL="457200" indent="-457200">
              <a:buFont typeface="+mj-lt"/>
              <a:buAutoNum type="arabicPeriod"/>
            </a:pPr>
            <a:r>
              <a:rPr lang="en-US" dirty="0"/>
              <a:t>Deciding entailment with Horn clauses can be done in </a:t>
            </a:r>
            <a:r>
              <a:rPr lang="en-US" b="1" dirty="0"/>
              <a:t>linear</a:t>
            </a:r>
            <a:r>
              <a:rPr lang="en-US" dirty="0"/>
              <a:t> </a:t>
            </a:r>
            <a:r>
              <a:rPr lang="en-US" b="1" dirty="0"/>
              <a:t>time </a:t>
            </a:r>
            <a:r>
              <a:rPr lang="en-US" dirty="0"/>
              <a:t>with respect to the size of the KB.</a:t>
            </a:r>
          </a:p>
          <a:p>
            <a:pPr marL="457200" indent="-457200">
              <a:buFont typeface="+mj-lt"/>
              <a:buAutoNum type="arabicPeriod"/>
            </a:pPr>
            <a:endParaRPr lang="en-US" dirty="0"/>
          </a:p>
        </p:txBody>
      </p:sp>
    </p:spTree>
    <p:extLst>
      <p:ext uri="{BB962C8B-B14F-4D97-AF65-F5344CB8AC3E}">
        <p14:creationId xmlns:p14="http://schemas.microsoft.com/office/powerpoint/2010/main" val="272804162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C5F43-C34A-2E4C-986F-45EA30042BF1}"/>
              </a:ext>
            </a:extLst>
          </p:cNvPr>
          <p:cNvSpPr>
            <a:spLocks noGrp="1"/>
          </p:cNvSpPr>
          <p:nvPr>
            <p:ph type="title"/>
          </p:nvPr>
        </p:nvSpPr>
        <p:spPr/>
        <p:txBody>
          <a:bodyPr/>
          <a:lstStyle/>
          <a:p>
            <a:r>
              <a:rPr lang="en-US" dirty="0"/>
              <a:t>Forward Chaining Algorithm</a:t>
            </a:r>
          </a:p>
        </p:txBody>
      </p:sp>
      <p:pic>
        <p:nvPicPr>
          <p:cNvPr id="6" name="Content Placeholder 5" descr="A close up of a newspaper&#10;&#10;Description automatically generated">
            <a:extLst>
              <a:ext uri="{FF2B5EF4-FFF2-40B4-BE49-F238E27FC236}">
                <a16:creationId xmlns:a16="http://schemas.microsoft.com/office/drawing/2014/main" id="{710C075A-3AB6-D442-82ED-4C44146BE16D}"/>
              </a:ext>
            </a:extLst>
          </p:cNvPr>
          <p:cNvPicPr>
            <a:picLocks noGrp="1" noChangeAspect="1"/>
          </p:cNvPicPr>
          <p:nvPr>
            <p:ph idx="1"/>
          </p:nvPr>
        </p:nvPicPr>
        <p:blipFill>
          <a:blip r:embed="rId3"/>
          <a:stretch>
            <a:fillRect/>
          </a:stretch>
        </p:blipFill>
        <p:spPr bwMode="auto">
          <a:xfrm>
            <a:off x="1043442" y="1347788"/>
            <a:ext cx="9228815" cy="4794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144308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C4271-3B07-C14A-B390-BDE7761C1D93}"/>
              </a:ext>
            </a:extLst>
          </p:cNvPr>
          <p:cNvSpPr>
            <a:spLocks noGrp="1"/>
          </p:cNvSpPr>
          <p:nvPr>
            <p:ph type="title"/>
          </p:nvPr>
        </p:nvSpPr>
        <p:spPr/>
        <p:txBody>
          <a:bodyPr/>
          <a:lstStyle/>
          <a:p>
            <a:r>
              <a:rPr lang="en-US" dirty="0"/>
              <a:t>Forward Chaining and Backward Chaining</a:t>
            </a:r>
          </a:p>
        </p:txBody>
      </p:sp>
      <p:sp>
        <p:nvSpPr>
          <p:cNvPr id="3" name="Content Placeholder 2">
            <a:extLst>
              <a:ext uri="{FF2B5EF4-FFF2-40B4-BE49-F238E27FC236}">
                <a16:creationId xmlns:a16="http://schemas.microsoft.com/office/drawing/2014/main" id="{E64226E6-C4BC-954A-8FBC-177669B7C5F8}"/>
              </a:ext>
            </a:extLst>
          </p:cNvPr>
          <p:cNvSpPr>
            <a:spLocks noGrp="1"/>
          </p:cNvSpPr>
          <p:nvPr>
            <p:ph idx="1"/>
          </p:nvPr>
        </p:nvSpPr>
        <p:spPr/>
        <p:txBody>
          <a:bodyPr/>
          <a:lstStyle/>
          <a:p>
            <a:r>
              <a:rPr lang="en-US" b="1" dirty="0"/>
              <a:t>Forward Chaining </a:t>
            </a:r>
            <a:r>
              <a:rPr lang="en-US" dirty="0"/>
              <a:t>is a kind of </a:t>
            </a:r>
            <a:r>
              <a:rPr lang="en-US" b="1" dirty="0"/>
              <a:t>data-driven reasoning.</a:t>
            </a:r>
            <a:r>
              <a:rPr lang="en-US" dirty="0"/>
              <a:t>  An agent can start with known data, adding premises as new percepts come in, and then incrementally apply the forward chaining algorithm to derive new conclusions.  It doesn’t have to have a specific query in mind to do so.</a:t>
            </a:r>
          </a:p>
          <a:p>
            <a:endParaRPr lang="en-US" b="1" dirty="0"/>
          </a:p>
          <a:p>
            <a:r>
              <a:rPr lang="en-US" b="1" dirty="0"/>
              <a:t>Backward chaining </a:t>
            </a:r>
            <a:r>
              <a:rPr lang="en-US" dirty="0"/>
              <a:t>works backwards from a query.  If the query is known to be true, then no work is needed.  Otherwise, the algorithm finds implications in the KB whose conclusions is the query.  If all the premises of one of those can be proved to be true (via backward chaining), then the query is true.</a:t>
            </a:r>
          </a:p>
          <a:p>
            <a:endParaRPr lang="en-US" b="1" dirty="0"/>
          </a:p>
          <a:p>
            <a:r>
              <a:rPr lang="en-US" b="1" dirty="0"/>
              <a:t>Backward chaining is a form of goal-directed reasoning. </a:t>
            </a:r>
            <a:r>
              <a:rPr lang="en-US" dirty="0"/>
              <a:t> </a:t>
            </a:r>
            <a:endParaRPr lang="en-US" b="1" dirty="0"/>
          </a:p>
        </p:txBody>
      </p:sp>
    </p:spTree>
    <p:extLst>
      <p:ext uri="{BB962C8B-B14F-4D97-AF65-F5344CB8AC3E}">
        <p14:creationId xmlns:p14="http://schemas.microsoft.com/office/powerpoint/2010/main" val="2316885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4E13-4AF8-044D-9B57-F8C9D2A92989}"/>
              </a:ext>
            </a:extLst>
          </p:cNvPr>
          <p:cNvSpPr>
            <a:spLocks noGrp="1"/>
          </p:cNvSpPr>
          <p:nvPr>
            <p:ph type="title"/>
          </p:nvPr>
        </p:nvSpPr>
        <p:spPr/>
        <p:txBody>
          <a:bodyPr/>
          <a:lstStyle/>
          <a:p>
            <a:r>
              <a:rPr lang="en-US" dirty="0" err="1"/>
              <a:t>Wampa</a:t>
            </a:r>
            <a:r>
              <a:rPr lang="en-US" dirty="0"/>
              <a:t> World</a:t>
            </a:r>
          </a:p>
        </p:txBody>
      </p:sp>
      <p:sp>
        <p:nvSpPr>
          <p:cNvPr id="3" name="Content Placeholder 2">
            <a:extLst>
              <a:ext uri="{FF2B5EF4-FFF2-40B4-BE49-F238E27FC236}">
                <a16:creationId xmlns:a16="http://schemas.microsoft.com/office/drawing/2014/main" id="{AD024B31-A3F2-9A4E-8CCD-925F436433F4}"/>
              </a:ext>
            </a:extLst>
          </p:cNvPr>
          <p:cNvSpPr>
            <a:spLocks noGrp="1"/>
          </p:cNvSpPr>
          <p:nvPr>
            <p:ph sz="half" idx="1"/>
          </p:nvPr>
        </p:nvSpPr>
        <p:spPr/>
        <p:txBody>
          <a:bodyPr>
            <a:normAutofit/>
          </a:bodyPr>
          <a:lstStyle/>
          <a:p>
            <a:r>
              <a:rPr lang="en-US" b="1" dirty="0"/>
              <a:t>Performance measure:</a:t>
            </a:r>
            <a:r>
              <a:rPr lang="en-US" dirty="0"/>
              <a:t> </a:t>
            </a:r>
          </a:p>
          <a:p>
            <a:r>
              <a:rPr lang="en-US" dirty="0"/>
              <a:t>+1000 points for rescuing Luke and leaving the cave</a:t>
            </a:r>
          </a:p>
          <a:p>
            <a:r>
              <a:rPr lang="en-US" dirty="0"/>
              <a:t>-1000 for falling into a pit or being eaten by the </a:t>
            </a:r>
            <a:r>
              <a:rPr lang="en-US" dirty="0" err="1"/>
              <a:t>Wampa</a:t>
            </a:r>
            <a:br>
              <a:rPr lang="en-US" dirty="0"/>
            </a:br>
            <a:r>
              <a:rPr lang="en-US" dirty="0"/>
              <a:t>-1 for each action taken</a:t>
            </a:r>
            <a:br>
              <a:rPr lang="en-US" dirty="0"/>
            </a:br>
            <a:r>
              <a:rPr lang="en-US" dirty="0"/>
              <a:t>-10 for using up your blaster fire</a:t>
            </a:r>
            <a:endParaRPr lang="en-US" i="1" dirty="0"/>
          </a:p>
        </p:txBody>
      </p:sp>
      <p:grpSp>
        <p:nvGrpSpPr>
          <p:cNvPr id="25" name="Group 24">
            <a:extLst>
              <a:ext uri="{FF2B5EF4-FFF2-40B4-BE49-F238E27FC236}">
                <a16:creationId xmlns:a16="http://schemas.microsoft.com/office/drawing/2014/main" id="{577EB646-2F66-7C4D-8B11-F3C11A18321A}"/>
              </a:ext>
            </a:extLst>
          </p:cNvPr>
          <p:cNvGrpSpPr/>
          <p:nvPr/>
        </p:nvGrpSpPr>
        <p:grpSpPr>
          <a:xfrm>
            <a:off x="6288506" y="1009755"/>
            <a:ext cx="5740778" cy="5032375"/>
            <a:chOff x="6456556" y="1825625"/>
            <a:chExt cx="4143414" cy="3632123"/>
          </a:xfrm>
        </p:grpSpPr>
        <p:sp>
          <p:nvSpPr>
            <p:cNvPr id="5" name="Rectangle 4">
              <a:extLst>
                <a:ext uri="{FF2B5EF4-FFF2-40B4-BE49-F238E27FC236}">
                  <a16:creationId xmlns:a16="http://schemas.microsoft.com/office/drawing/2014/main" id="{1CA8DDE8-F81F-0D47-A5E6-1AF3007F3FE7}"/>
                </a:ext>
              </a:extLst>
            </p:cNvPr>
            <p:cNvSpPr/>
            <p:nvPr/>
          </p:nvSpPr>
          <p:spPr>
            <a:xfrm>
              <a:off x="64565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CF77E65B-F07D-9547-AED8-A43FFB54BAA1}"/>
                </a:ext>
              </a:extLst>
            </p:cNvPr>
            <p:cNvSpPr/>
            <p:nvPr/>
          </p:nvSpPr>
          <p:spPr>
            <a:xfrm>
              <a:off x="82853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53ABD629-FEA3-F94E-9CBC-E9B92F6C13FA}"/>
                </a:ext>
              </a:extLst>
            </p:cNvPr>
            <p:cNvSpPr/>
            <p:nvPr/>
          </p:nvSpPr>
          <p:spPr>
            <a:xfrm>
              <a:off x="73709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12701505-1F9C-364E-A8B1-D64A0DAEC3F4}"/>
                </a:ext>
              </a:extLst>
            </p:cNvPr>
            <p:cNvSpPr/>
            <p:nvPr/>
          </p:nvSpPr>
          <p:spPr>
            <a:xfrm>
              <a:off x="9199756" y="1825625"/>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70E86AF3-F9BB-D442-8811-A076D13B850D}"/>
                </a:ext>
              </a:extLst>
            </p:cNvPr>
            <p:cNvSpPr txBox="1"/>
            <p:nvPr/>
          </p:nvSpPr>
          <p:spPr>
            <a:xfrm>
              <a:off x="10415239" y="3401122"/>
              <a:ext cx="184731" cy="369332"/>
            </a:xfrm>
            <a:prstGeom prst="rect">
              <a:avLst/>
            </a:prstGeom>
            <a:noFill/>
          </p:spPr>
          <p:txBody>
            <a:bodyPr wrap="none" rtlCol="0">
              <a:spAutoFit/>
            </a:bodyPr>
            <a:lstStyle/>
            <a:p>
              <a:endParaRPr lang="en-US" dirty="0"/>
            </a:p>
          </p:txBody>
        </p:sp>
        <p:sp>
          <p:nvSpPr>
            <p:cNvPr id="13" name="Rectangle 12">
              <a:extLst>
                <a:ext uri="{FF2B5EF4-FFF2-40B4-BE49-F238E27FC236}">
                  <a16:creationId xmlns:a16="http://schemas.microsoft.com/office/drawing/2014/main" id="{D0665D60-0E52-364B-B54B-D8C4877EF059}"/>
                </a:ext>
              </a:extLst>
            </p:cNvPr>
            <p:cNvSpPr/>
            <p:nvPr/>
          </p:nvSpPr>
          <p:spPr>
            <a:xfrm>
              <a:off x="6456556" y="2714548"/>
              <a:ext cx="914400" cy="914400"/>
            </a:xfrm>
            <a:prstGeom prst="rect">
              <a:avLst/>
            </a:prstGeom>
            <a:blipFill>
              <a:blip r:embed="rId3"/>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EDE63429-6A24-4D4A-B231-D9AB0AD4F7AE}"/>
                </a:ext>
              </a:extLst>
            </p:cNvPr>
            <p:cNvSpPr/>
            <p:nvPr/>
          </p:nvSpPr>
          <p:spPr>
            <a:xfrm>
              <a:off x="7370956" y="2714548"/>
              <a:ext cx="914400" cy="914400"/>
            </a:xfrm>
            <a:prstGeom prst="rect">
              <a:avLst/>
            </a:prstGeom>
            <a:blipFill>
              <a:blip r:embed="rId4"/>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34090417-391D-9D42-B2AF-7651F8FAA873}"/>
                </a:ext>
              </a:extLst>
            </p:cNvPr>
            <p:cNvSpPr/>
            <p:nvPr/>
          </p:nvSpPr>
          <p:spPr>
            <a:xfrm>
              <a:off x="91997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87B8EC6F-313C-C848-8DBB-352118CA1948}"/>
                </a:ext>
              </a:extLst>
            </p:cNvPr>
            <p:cNvSpPr/>
            <p:nvPr/>
          </p:nvSpPr>
          <p:spPr>
            <a:xfrm>
              <a:off x="8285356" y="27145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07A150D-3160-3F4B-890F-5EDE1A70091B}"/>
                </a:ext>
              </a:extLst>
            </p:cNvPr>
            <p:cNvSpPr/>
            <p:nvPr/>
          </p:nvSpPr>
          <p:spPr>
            <a:xfrm>
              <a:off x="64565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02244BB-F57F-B946-B5A4-4CA0A64D5426}"/>
                </a:ext>
              </a:extLst>
            </p:cNvPr>
            <p:cNvSpPr/>
            <p:nvPr/>
          </p:nvSpPr>
          <p:spPr>
            <a:xfrm>
              <a:off x="73709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5230D9D0-37E7-794E-88DF-6CC8D1671800}"/>
                </a:ext>
              </a:extLst>
            </p:cNvPr>
            <p:cNvSpPr/>
            <p:nvPr/>
          </p:nvSpPr>
          <p:spPr>
            <a:xfrm>
              <a:off x="82853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40FF8018-FFB3-6242-AE9D-18C68C3FC7DB}"/>
                </a:ext>
              </a:extLst>
            </p:cNvPr>
            <p:cNvSpPr/>
            <p:nvPr/>
          </p:nvSpPr>
          <p:spPr>
            <a:xfrm>
              <a:off x="9199756" y="36289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991B4AF6-830F-6B4E-A6F9-C4A9150B2E5C}"/>
                </a:ext>
              </a:extLst>
            </p:cNvPr>
            <p:cNvSpPr/>
            <p:nvPr/>
          </p:nvSpPr>
          <p:spPr>
            <a:xfrm>
              <a:off x="6456556" y="4543348"/>
              <a:ext cx="914400" cy="914400"/>
            </a:xfrm>
            <a:prstGeom prst="rect">
              <a:avLst/>
            </a:prstGeom>
            <a:blipFill>
              <a:blip r:embed="rId5"/>
              <a:stretch>
                <a:fillRect/>
              </a:stretch>
            </a:blip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BD1673-6571-6A4D-AB33-2794D24C7E2E}"/>
                </a:ext>
              </a:extLst>
            </p:cNvPr>
            <p:cNvSpPr/>
            <p:nvPr/>
          </p:nvSpPr>
          <p:spPr>
            <a:xfrm>
              <a:off x="73709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2A871E26-694D-4141-A9AC-F1EDFEFDA1BA}"/>
                </a:ext>
              </a:extLst>
            </p:cNvPr>
            <p:cNvSpPr/>
            <p:nvPr/>
          </p:nvSpPr>
          <p:spPr>
            <a:xfrm>
              <a:off x="82853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66CF050-7B50-DE45-BF3C-DB556D191685}"/>
                </a:ext>
              </a:extLst>
            </p:cNvPr>
            <p:cNvSpPr/>
            <p:nvPr/>
          </p:nvSpPr>
          <p:spPr>
            <a:xfrm>
              <a:off x="9199756" y="4543348"/>
              <a:ext cx="914400" cy="914400"/>
            </a:xfrm>
            <a:prstGeom prst="rect">
              <a:avLst/>
            </a:prstGeom>
            <a:solidFill>
              <a:srgbClr val="78BEE8"/>
            </a:solidFill>
            <a:ln w="508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Oval 26">
            <a:extLst>
              <a:ext uri="{FF2B5EF4-FFF2-40B4-BE49-F238E27FC236}">
                <a16:creationId xmlns:a16="http://schemas.microsoft.com/office/drawing/2014/main" id="{919B38D3-135F-C446-9F3D-FC603570C7AF}"/>
              </a:ext>
            </a:extLst>
          </p:cNvPr>
          <p:cNvSpPr/>
          <p:nvPr/>
        </p:nvSpPr>
        <p:spPr>
          <a:xfrm>
            <a:off x="8943311" y="2394599"/>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8" name="Oval 27">
            <a:extLst>
              <a:ext uri="{FF2B5EF4-FFF2-40B4-BE49-F238E27FC236}">
                <a16:creationId xmlns:a16="http://schemas.microsoft.com/office/drawing/2014/main" id="{9CB10C91-80FC-0848-A326-10FA17A13033}"/>
              </a:ext>
            </a:extLst>
          </p:cNvPr>
          <p:cNvSpPr/>
          <p:nvPr/>
        </p:nvSpPr>
        <p:spPr>
          <a:xfrm>
            <a:off x="10210229" y="1127682"/>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29" name="Oval 28">
            <a:extLst>
              <a:ext uri="{FF2B5EF4-FFF2-40B4-BE49-F238E27FC236}">
                <a16:creationId xmlns:a16="http://schemas.microsoft.com/office/drawing/2014/main" id="{0E9E6583-1B6B-AF44-9ECD-D69E5205C93A}"/>
              </a:ext>
            </a:extLst>
          </p:cNvPr>
          <p:cNvSpPr/>
          <p:nvPr/>
        </p:nvSpPr>
        <p:spPr>
          <a:xfrm>
            <a:off x="8943311" y="4910787"/>
            <a:ext cx="1024981" cy="99576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PIT</a:t>
            </a:r>
          </a:p>
        </p:txBody>
      </p:sp>
      <p:sp>
        <p:nvSpPr>
          <p:cNvPr id="87" name="TextBox 86">
            <a:extLst>
              <a:ext uri="{FF2B5EF4-FFF2-40B4-BE49-F238E27FC236}">
                <a16:creationId xmlns:a16="http://schemas.microsoft.com/office/drawing/2014/main" id="{145228C1-4197-6D4F-BEF0-85A5E127FA42}"/>
              </a:ext>
            </a:extLst>
          </p:cNvPr>
          <p:cNvSpPr txBox="1"/>
          <p:nvPr/>
        </p:nvSpPr>
        <p:spPr>
          <a:xfrm>
            <a:off x="6765984" y="6042130"/>
            <a:ext cx="316112" cy="369332"/>
          </a:xfrm>
          <a:prstGeom prst="rect">
            <a:avLst/>
          </a:prstGeom>
          <a:noFill/>
        </p:spPr>
        <p:txBody>
          <a:bodyPr wrap="none" rtlCol="0">
            <a:spAutoFit/>
          </a:bodyPr>
          <a:lstStyle/>
          <a:p>
            <a:r>
              <a:rPr lang="en-US" dirty="0"/>
              <a:t>1</a:t>
            </a:r>
          </a:p>
        </p:txBody>
      </p:sp>
      <p:sp>
        <p:nvSpPr>
          <p:cNvPr id="88" name="TextBox 87">
            <a:extLst>
              <a:ext uri="{FF2B5EF4-FFF2-40B4-BE49-F238E27FC236}">
                <a16:creationId xmlns:a16="http://schemas.microsoft.com/office/drawing/2014/main" id="{F62FC5C0-709E-BB4E-BCC8-799F3BA9B16A}"/>
              </a:ext>
            </a:extLst>
          </p:cNvPr>
          <p:cNvSpPr txBox="1"/>
          <p:nvPr/>
        </p:nvSpPr>
        <p:spPr>
          <a:xfrm>
            <a:off x="8010050" y="6040506"/>
            <a:ext cx="316112" cy="369332"/>
          </a:xfrm>
          <a:prstGeom prst="rect">
            <a:avLst/>
          </a:prstGeom>
          <a:noFill/>
        </p:spPr>
        <p:txBody>
          <a:bodyPr wrap="none" rtlCol="0">
            <a:spAutoFit/>
          </a:bodyPr>
          <a:lstStyle/>
          <a:p>
            <a:r>
              <a:rPr lang="en-US" dirty="0"/>
              <a:t>2</a:t>
            </a:r>
          </a:p>
        </p:txBody>
      </p:sp>
      <p:sp>
        <p:nvSpPr>
          <p:cNvPr id="89" name="TextBox 88">
            <a:extLst>
              <a:ext uri="{FF2B5EF4-FFF2-40B4-BE49-F238E27FC236}">
                <a16:creationId xmlns:a16="http://schemas.microsoft.com/office/drawing/2014/main" id="{5562E0BB-142A-1545-B844-B9456E7F3F91}"/>
              </a:ext>
            </a:extLst>
          </p:cNvPr>
          <p:cNvSpPr txBox="1"/>
          <p:nvPr/>
        </p:nvSpPr>
        <p:spPr>
          <a:xfrm>
            <a:off x="9254116" y="6053089"/>
            <a:ext cx="316112" cy="369332"/>
          </a:xfrm>
          <a:prstGeom prst="rect">
            <a:avLst/>
          </a:prstGeom>
          <a:noFill/>
        </p:spPr>
        <p:txBody>
          <a:bodyPr wrap="none" rtlCol="0">
            <a:spAutoFit/>
          </a:bodyPr>
          <a:lstStyle/>
          <a:p>
            <a:r>
              <a:rPr lang="en-US" dirty="0"/>
              <a:t>3</a:t>
            </a:r>
          </a:p>
        </p:txBody>
      </p:sp>
      <p:sp>
        <p:nvSpPr>
          <p:cNvPr id="90" name="TextBox 89">
            <a:extLst>
              <a:ext uri="{FF2B5EF4-FFF2-40B4-BE49-F238E27FC236}">
                <a16:creationId xmlns:a16="http://schemas.microsoft.com/office/drawing/2014/main" id="{DD599B05-4CDF-4F48-AC4B-A905844794CC}"/>
              </a:ext>
            </a:extLst>
          </p:cNvPr>
          <p:cNvSpPr txBox="1"/>
          <p:nvPr/>
        </p:nvSpPr>
        <p:spPr>
          <a:xfrm>
            <a:off x="10498182" y="6051465"/>
            <a:ext cx="316112" cy="369332"/>
          </a:xfrm>
          <a:prstGeom prst="rect">
            <a:avLst/>
          </a:prstGeom>
          <a:noFill/>
        </p:spPr>
        <p:txBody>
          <a:bodyPr wrap="none" rtlCol="0">
            <a:spAutoFit/>
          </a:bodyPr>
          <a:lstStyle/>
          <a:p>
            <a:r>
              <a:rPr lang="en-US" dirty="0"/>
              <a:t>4</a:t>
            </a:r>
          </a:p>
        </p:txBody>
      </p:sp>
      <p:sp>
        <p:nvSpPr>
          <p:cNvPr id="91" name="TextBox 90">
            <a:extLst>
              <a:ext uri="{FF2B5EF4-FFF2-40B4-BE49-F238E27FC236}">
                <a16:creationId xmlns:a16="http://schemas.microsoft.com/office/drawing/2014/main" id="{8CF6042F-C503-654C-A7D7-A937C7DA96E6}"/>
              </a:ext>
            </a:extLst>
          </p:cNvPr>
          <p:cNvSpPr txBox="1"/>
          <p:nvPr/>
        </p:nvSpPr>
        <p:spPr>
          <a:xfrm>
            <a:off x="5933414" y="5183012"/>
            <a:ext cx="316112" cy="369332"/>
          </a:xfrm>
          <a:prstGeom prst="rect">
            <a:avLst/>
          </a:prstGeom>
          <a:noFill/>
        </p:spPr>
        <p:txBody>
          <a:bodyPr wrap="none" rtlCol="0">
            <a:spAutoFit/>
          </a:bodyPr>
          <a:lstStyle/>
          <a:p>
            <a:r>
              <a:rPr lang="en-US" dirty="0"/>
              <a:t>1</a:t>
            </a:r>
          </a:p>
        </p:txBody>
      </p:sp>
      <p:sp>
        <p:nvSpPr>
          <p:cNvPr id="92" name="TextBox 91">
            <a:extLst>
              <a:ext uri="{FF2B5EF4-FFF2-40B4-BE49-F238E27FC236}">
                <a16:creationId xmlns:a16="http://schemas.microsoft.com/office/drawing/2014/main" id="{0BD35F00-0DA7-4D4E-BC17-5B61E488A39E}"/>
              </a:ext>
            </a:extLst>
          </p:cNvPr>
          <p:cNvSpPr txBox="1"/>
          <p:nvPr/>
        </p:nvSpPr>
        <p:spPr>
          <a:xfrm>
            <a:off x="5925264" y="3875790"/>
            <a:ext cx="316112" cy="369332"/>
          </a:xfrm>
          <a:prstGeom prst="rect">
            <a:avLst/>
          </a:prstGeom>
          <a:noFill/>
        </p:spPr>
        <p:txBody>
          <a:bodyPr wrap="none" rtlCol="0">
            <a:spAutoFit/>
          </a:bodyPr>
          <a:lstStyle/>
          <a:p>
            <a:r>
              <a:rPr lang="en-US" dirty="0"/>
              <a:t>2</a:t>
            </a:r>
          </a:p>
        </p:txBody>
      </p:sp>
      <p:sp>
        <p:nvSpPr>
          <p:cNvPr id="93" name="TextBox 92">
            <a:extLst>
              <a:ext uri="{FF2B5EF4-FFF2-40B4-BE49-F238E27FC236}">
                <a16:creationId xmlns:a16="http://schemas.microsoft.com/office/drawing/2014/main" id="{DEF87A9B-2F65-6A48-860C-9F38C97DB77E}"/>
              </a:ext>
            </a:extLst>
          </p:cNvPr>
          <p:cNvSpPr txBox="1"/>
          <p:nvPr/>
        </p:nvSpPr>
        <p:spPr>
          <a:xfrm>
            <a:off x="5918274" y="2609046"/>
            <a:ext cx="316112" cy="369332"/>
          </a:xfrm>
          <a:prstGeom prst="rect">
            <a:avLst/>
          </a:prstGeom>
          <a:noFill/>
        </p:spPr>
        <p:txBody>
          <a:bodyPr wrap="none" rtlCol="0">
            <a:spAutoFit/>
          </a:bodyPr>
          <a:lstStyle/>
          <a:p>
            <a:r>
              <a:rPr lang="en-US" dirty="0"/>
              <a:t>3</a:t>
            </a:r>
          </a:p>
        </p:txBody>
      </p:sp>
      <p:sp>
        <p:nvSpPr>
          <p:cNvPr id="94" name="TextBox 93">
            <a:extLst>
              <a:ext uri="{FF2B5EF4-FFF2-40B4-BE49-F238E27FC236}">
                <a16:creationId xmlns:a16="http://schemas.microsoft.com/office/drawing/2014/main" id="{5388E192-2E0C-A84C-AD8D-AA89490954FE}"/>
              </a:ext>
            </a:extLst>
          </p:cNvPr>
          <p:cNvSpPr txBox="1"/>
          <p:nvPr/>
        </p:nvSpPr>
        <p:spPr>
          <a:xfrm>
            <a:off x="5910843" y="1491014"/>
            <a:ext cx="316112" cy="369332"/>
          </a:xfrm>
          <a:prstGeom prst="rect">
            <a:avLst/>
          </a:prstGeom>
          <a:noFill/>
        </p:spPr>
        <p:txBody>
          <a:bodyPr wrap="none" rtlCol="0">
            <a:spAutoFit/>
          </a:bodyPr>
          <a:lstStyle/>
          <a:p>
            <a:r>
              <a:rPr lang="en-US" dirty="0"/>
              <a:t>4</a:t>
            </a:r>
          </a:p>
        </p:txBody>
      </p:sp>
    </p:spTree>
    <p:extLst>
      <p:ext uri="{BB962C8B-B14F-4D97-AF65-F5344CB8AC3E}">
        <p14:creationId xmlns:p14="http://schemas.microsoft.com/office/powerpoint/2010/main" val="1040602355"/>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3454B"/>
      </a:dk2>
      <a:lt2>
        <a:srgbClr val="CECFD2"/>
      </a:lt2>
      <a:accent1>
        <a:srgbClr val="370660"/>
      </a:accent1>
      <a:accent2>
        <a:srgbClr val="FEAD2B"/>
      </a:accent2>
      <a:accent3>
        <a:srgbClr val="7EDBF5"/>
      </a:accent3>
      <a:accent4>
        <a:srgbClr val="EEEFEE"/>
      </a:accent4>
      <a:accent5>
        <a:srgbClr val="5EC0A6"/>
      </a:accent5>
      <a:accent6>
        <a:srgbClr val="D9E8E3"/>
      </a:accent6>
      <a:hlink>
        <a:srgbClr val="C10ADD"/>
      </a:hlink>
      <a:folHlink>
        <a:srgbClr val="7F0088"/>
      </a:folHlink>
    </a:clrScheme>
    <a:fontScheme name="Test">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lide-master" id="{04F595A4-9F3C-AA43-BFF7-1495A0754DB8}" vid="{D21E4FCE-CFE7-9445-9119-0E580D39BB8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4366</TotalTime>
  <Words>7840</Words>
  <Application>Microsoft Macintosh PowerPoint</Application>
  <PresentationFormat>Widescreen</PresentationFormat>
  <Paragraphs>1550</Paragraphs>
  <Slides>84</Slides>
  <Notes>26</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84</vt:i4>
      </vt:variant>
    </vt:vector>
  </HeadingPairs>
  <TitlesOfParts>
    <vt:vector size="90" baseType="lpstr">
      <vt:lpstr>Andale Mono</vt:lpstr>
      <vt:lpstr>Arial</vt:lpstr>
      <vt:lpstr>Calibri</vt:lpstr>
      <vt:lpstr>Open Sans</vt:lpstr>
      <vt:lpstr>Open Sans SemiBold</vt:lpstr>
      <vt:lpstr>Office Theme</vt:lpstr>
      <vt:lpstr>Logical Agents</vt:lpstr>
      <vt:lpstr>Knowledge-based Agents</vt:lpstr>
      <vt:lpstr>Logical representations</vt:lpstr>
      <vt:lpstr>Knowledge-based Agents</vt:lpstr>
      <vt:lpstr>Knowledge-based Agents</vt:lpstr>
      <vt:lpstr>Hunt the Wampas</vt:lpstr>
      <vt:lpstr>Wampa World</vt:lpstr>
      <vt:lpstr>Wampa World</vt:lpstr>
      <vt:lpstr>Wampa World</vt:lpstr>
      <vt:lpstr>Wampa World</vt:lpstr>
      <vt:lpstr>Wampa World</vt:lpstr>
      <vt:lpstr>Wampa World</vt:lpstr>
      <vt:lpstr>Wampa World Walkthrough</vt:lpstr>
      <vt:lpstr>Wampa World Walkthrough</vt:lpstr>
      <vt:lpstr>Wampa World Walkthrough</vt:lpstr>
      <vt:lpstr>Wampa World Walkthrough</vt:lpstr>
      <vt:lpstr>Wampa World Walkthrough</vt:lpstr>
      <vt:lpstr>Wampa World Walkthrough</vt:lpstr>
      <vt:lpstr>Wampa World Walkthrough</vt:lpstr>
      <vt:lpstr>Wampa World Walkthrough</vt:lpstr>
      <vt:lpstr>Logic</vt:lpstr>
      <vt:lpstr>Possible worlds and models</vt:lpstr>
      <vt:lpstr>Logical Entailment</vt:lpstr>
      <vt:lpstr>Knowledge Base</vt:lpstr>
      <vt:lpstr>Logical inference</vt:lpstr>
      <vt:lpstr>Propositional Logic</vt:lpstr>
      <vt:lpstr>Propositional Logic</vt:lpstr>
      <vt:lpstr>Propositional Logic</vt:lpstr>
      <vt:lpstr>Truth Tables</vt:lpstr>
      <vt:lpstr>Truth Tables</vt:lpstr>
      <vt:lpstr>Truth Tables</vt:lpstr>
      <vt:lpstr>Truth Tables</vt:lpstr>
      <vt:lpstr>Truth Tables</vt:lpstr>
      <vt:lpstr>Propositional Logic</vt:lpstr>
      <vt:lpstr>Knowledge Bases</vt:lpstr>
      <vt:lpstr>A Simple Knowledge Base</vt:lpstr>
      <vt:lpstr>A Simple Knowledge Base</vt:lpstr>
      <vt:lpstr>A Simple Knowledge Base</vt:lpstr>
      <vt:lpstr>A Simple Knowledge Base</vt:lpstr>
      <vt:lpstr>Possible Worlds</vt:lpstr>
      <vt:lpstr>Possible Worlds</vt:lpstr>
      <vt:lpstr>Possible Worlds</vt:lpstr>
      <vt:lpstr>Possible Worlds</vt:lpstr>
      <vt:lpstr>Possible Worlds</vt:lpstr>
      <vt:lpstr>Possible Worlds</vt:lpstr>
      <vt:lpstr>Possible Worlds</vt:lpstr>
      <vt:lpstr>Possible Worlds</vt:lpstr>
      <vt:lpstr>Possible Worlds</vt:lpstr>
      <vt:lpstr>Possible Worlds</vt:lpstr>
      <vt:lpstr>Possible Worlds</vt:lpstr>
      <vt:lpstr>Entailment and Inference</vt:lpstr>
      <vt:lpstr>Soundness and Completeness</vt:lpstr>
      <vt:lpstr>Theorem Proving</vt:lpstr>
      <vt:lpstr>Review: Propositional Logic</vt:lpstr>
      <vt:lpstr>Logical Equivalence</vt:lpstr>
      <vt:lpstr>Logical Equivalence</vt:lpstr>
      <vt:lpstr>Inference Rules</vt:lpstr>
      <vt:lpstr>Inference Rules</vt:lpstr>
      <vt:lpstr>Inference Example</vt:lpstr>
      <vt:lpstr>Inference Example</vt:lpstr>
      <vt:lpstr>Inference Example</vt:lpstr>
      <vt:lpstr>Inference Example</vt:lpstr>
      <vt:lpstr>Inference Example</vt:lpstr>
      <vt:lpstr>Inference Example</vt:lpstr>
      <vt:lpstr>Inference Example</vt:lpstr>
      <vt:lpstr>Inference Example</vt:lpstr>
      <vt:lpstr>Search for a Proof</vt:lpstr>
      <vt:lpstr>Monotonicity implies Soundness </vt:lpstr>
      <vt:lpstr>Proof by Resolution </vt:lpstr>
      <vt:lpstr>PowerPoint Presentation</vt:lpstr>
      <vt:lpstr>PowerPoint Presentation</vt:lpstr>
      <vt:lpstr>PowerPoint Presentation</vt:lpstr>
      <vt:lpstr>PowerPoint Presentation</vt:lpstr>
      <vt:lpstr>Resolution</vt:lpstr>
      <vt:lpstr>Resolution</vt:lpstr>
      <vt:lpstr>Resolution</vt:lpstr>
      <vt:lpstr>Conjunctive Normal Form (CNF)</vt:lpstr>
      <vt:lpstr>Resolution Algorithm</vt:lpstr>
      <vt:lpstr>Resolution Algorithm</vt:lpstr>
      <vt:lpstr>Resolution Algorithm</vt:lpstr>
      <vt:lpstr>Horn Clauses and Definite Clauses</vt:lpstr>
      <vt:lpstr>KBs with only definite clauses</vt:lpstr>
      <vt:lpstr>Forward Chaining Algorithm</vt:lpstr>
      <vt:lpstr>Forward Chaining and Backward Chaining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Logical Agents</dc:title>
  <dc:creator>Callison-Burch, Christopher</dc:creator>
  <cp:lastModifiedBy>Callison-Burch, Christopher</cp:lastModifiedBy>
  <cp:revision>250</cp:revision>
  <dcterms:created xsi:type="dcterms:W3CDTF">2020-10-01T01:39:01Z</dcterms:created>
  <dcterms:modified xsi:type="dcterms:W3CDTF">2022-10-07T20:45:53Z</dcterms:modified>
</cp:coreProperties>
</file>

<file path=docProps/thumbnail.jpeg>
</file>